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2" r:id="rId3"/>
    <p:sldId id="283" r:id="rId4"/>
    <p:sldId id="257" r:id="rId5"/>
    <p:sldId id="278" r:id="rId6"/>
    <p:sldId id="280" r:id="rId7"/>
    <p:sldId id="258" r:id="rId8"/>
    <p:sldId id="266" r:id="rId9"/>
    <p:sldId id="290" r:id="rId10"/>
    <p:sldId id="265" r:id="rId11"/>
    <p:sldId id="288" r:id="rId12"/>
    <p:sldId id="286" r:id="rId13"/>
    <p:sldId id="287" r:id="rId14"/>
    <p:sldId id="271" r:id="rId15"/>
    <p:sldId id="277" r:id="rId16"/>
    <p:sldId id="275" r:id="rId17"/>
    <p:sldId id="276" r:id="rId18"/>
    <p:sldId id="281" r:id="rId19"/>
    <p:sldId id="267" r:id="rId20"/>
    <p:sldId id="279" r:id="rId21"/>
    <p:sldId id="263" r:id="rId22"/>
    <p:sldId id="268" r:id="rId23"/>
    <p:sldId id="269" r:id="rId24"/>
    <p:sldId id="270" r:id="rId25"/>
    <p:sldId id="291" r:id="rId26"/>
    <p:sldId id="292" r:id="rId27"/>
    <p:sldId id="273" r:id="rId28"/>
    <p:sldId id="274" r:id="rId29"/>
    <p:sldId id="293" r:id="rId30"/>
    <p:sldId id="294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рия" initials="В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3ED1-2266-469B-AB58-C6E953CD6A98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15B4-0CB0-4BA7-8B26-FE2BBE2E4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3ED1-2266-469B-AB58-C6E953CD6A98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15B4-0CB0-4BA7-8B26-FE2BBE2E4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3ED1-2266-469B-AB58-C6E953CD6A98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15B4-0CB0-4BA7-8B26-FE2BBE2E4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3ED1-2266-469B-AB58-C6E953CD6A98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15B4-0CB0-4BA7-8B26-FE2BBE2E4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3ED1-2266-469B-AB58-C6E953CD6A98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15B4-0CB0-4BA7-8B26-FE2BBE2E4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3ED1-2266-469B-AB58-C6E953CD6A98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15B4-0CB0-4BA7-8B26-FE2BBE2E4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3ED1-2266-469B-AB58-C6E953CD6A98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15B4-0CB0-4BA7-8B26-FE2BBE2E4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3ED1-2266-469B-AB58-C6E953CD6A98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15B4-0CB0-4BA7-8B26-FE2BBE2E4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3ED1-2266-469B-AB58-C6E953CD6A98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15B4-0CB0-4BA7-8B26-FE2BBE2E4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3ED1-2266-469B-AB58-C6E953CD6A98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15B4-0CB0-4BA7-8B26-FE2BBE2E4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3ED1-2266-469B-AB58-C6E953CD6A98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15B4-0CB0-4BA7-8B26-FE2BBE2E4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43ED1-2266-469B-AB58-C6E953CD6A98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A15B4-0CB0-4BA7-8B26-FE2BBE2E4F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894" y="240536"/>
            <a:ext cx="8612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804FF"/>
                </a:solidFill>
                <a:latin typeface="Actay Wide Bd" pitchFamily="50" charset="-52"/>
              </a:rPr>
              <a:t>УПРАВЛЕНИЕ КОМАНДОЙ</a:t>
            </a:r>
            <a:endParaRPr lang="ru-RU" sz="6000" dirty="0">
              <a:solidFill>
                <a:srgbClr val="0804FF"/>
              </a:solidFill>
              <a:latin typeface="Actay Wide Bd" pitchFamily="50" charset="-52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7" b="11386"/>
          <a:stretch>
            <a:fillRect/>
          </a:stretch>
        </p:blipFill>
        <p:spPr bwMode="auto">
          <a:xfrm>
            <a:off x="5019869" y="2179528"/>
            <a:ext cx="6048668" cy="46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 txBox="1"/>
          <p:nvPr/>
        </p:nvSpPr>
        <p:spPr>
          <a:xfrm>
            <a:off x="774700" y="1480802"/>
            <a:ext cx="10599316" cy="46867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Stolzl Book" panose="00000500000000000000" pitchFamily="50" charset="-52"/>
                <a:sym typeface="+mn-ea"/>
              </a:rPr>
              <a:t>п</a:t>
            </a:r>
            <a:r>
              <a:rPr lang="ru-RU" sz="2400" dirty="0" smtClean="0">
                <a:latin typeface="Stolzl Book" panose="00000500000000000000" pitchFamily="50" charset="-52"/>
                <a:sym typeface="+mn-ea"/>
              </a:rPr>
              <a:t>онимание общей цели (миссия, задачи) и своей роли</a:t>
            </a:r>
            <a:endParaRPr lang="ru-RU" sz="2400" dirty="0" smtClean="0">
              <a:latin typeface="Stolzl Book" panose="00000500000000000000" pitchFamily="50" charset="-52"/>
            </a:endParaRPr>
          </a:p>
          <a:p>
            <a:r>
              <a:rPr lang="ru-RU" sz="2400" dirty="0">
                <a:latin typeface="Stolzl Book" panose="00000500000000000000" pitchFamily="50" charset="-52"/>
              </a:rPr>
              <a:t>к</a:t>
            </a:r>
            <a:r>
              <a:rPr lang="ru-RU" sz="2400" dirty="0" smtClean="0">
                <a:latin typeface="Stolzl Book" panose="00000500000000000000" pitchFamily="50" charset="-52"/>
              </a:rPr>
              <a:t>аждый член команды применяет свой опыт</a:t>
            </a:r>
          </a:p>
          <a:p>
            <a:r>
              <a:rPr lang="ru-RU" sz="2400" dirty="0">
                <a:latin typeface="Stolzl Book" panose="00000500000000000000" pitchFamily="50" charset="-52"/>
              </a:rPr>
              <a:t>в</a:t>
            </a:r>
            <a:r>
              <a:rPr lang="ru-RU" sz="2400" dirty="0" smtClean="0">
                <a:latin typeface="Stolzl Book" panose="00000500000000000000" pitchFamily="50" charset="-52"/>
              </a:rPr>
              <a:t>заимопонимание и поддержка</a:t>
            </a:r>
          </a:p>
          <a:p>
            <a:r>
              <a:rPr lang="ru-RU" sz="2400" dirty="0">
                <a:latin typeface="Stolzl Book" panose="00000500000000000000" pitchFamily="50" charset="-52"/>
              </a:rPr>
              <a:t>о</a:t>
            </a:r>
            <a:r>
              <a:rPr lang="ru-RU" sz="2400" dirty="0" smtClean="0">
                <a:latin typeface="Stolzl Book" panose="00000500000000000000" pitchFamily="50" charset="-52"/>
              </a:rPr>
              <a:t>тветственность за свою часть</a:t>
            </a:r>
          </a:p>
          <a:p>
            <a:r>
              <a:rPr lang="ru-RU" sz="2400" dirty="0">
                <a:latin typeface="Stolzl Book" panose="00000500000000000000" pitchFamily="50" charset="-52"/>
              </a:rPr>
              <a:t>в</a:t>
            </a:r>
            <a:r>
              <a:rPr lang="ru-RU" sz="2400" dirty="0" smtClean="0">
                <a:latin typeface="Stolzl Book" panose="00000500000000000000" pitchFamily="50" charset="-52"/>
              </a:rPr>
              <a:t>ысокая мотивация</a:t>
            </a:r>
          </a:p>
          <a:p>
            <a:r>
              <a:rPr lang="ru-RU" sz="2400" dirty="0">
                <a:latin typeface="Stolzl Book" panose="00000500000000000000" pitchFamily="50" charset="-52"/>
              </a:rPr>
              <a:t>а</a:t>
            </a:r>
            <a:r>
              <a:rPr lang="ru-RU" sz="2400" dirty="0" smtClean="0">
                <a:latin typeface="Stolzl Book" panose="00000500000000000000" pitchFamily="50" charset="-52"/>
              </a:rPr>
              <a:t>вторитет руководителя</a:t>
            </a:r>
          </a:p>
          <a:p>
            <a:r>
              <a:rPr lang="ru-RU" sz="2400" dirty="0">
                <a:latin typeface="Stolzl Book" panose="00000500000000000000" pitchFamily="50" charset="-52"/>
              </a:rPr>
              <a:t>в</a:t>
            </a:r>
            <a:r>
              <a:rPr lang="ru-RU" sz="2400" dirty="0" smtClean="0">
                <a:latin typeface="Stolzl Book" panose="00000500000000000000" pitchFamily="50" charset="-52"/>
              </a:rPr>
              <a:t>ыстроены коммуникации</a:t>
            </a:r>
          </a:p>
          <a:p>
            <a:r>
              <a:rPr lang="ru-RU" sz="2400" dirty="0" smtClean="0">
                <a:latin typeface="Stolzl Book" panose="00000500000000000000" pitchFamily="50" charset="-52"/>
              </a:rPr>
              <a:t>сплочённая</a:t>
            </a:r>
          </a:p>
          <a:p>
            <a:r>
              <a:rPr lang="ru-RU" sz="2400" dirty="0">
                <a:latin typeface="Stolzl Book" panose="00000500000000000000" pitchFamily="50" charset="-52"/>
              </a:rPr>
              <a:t>к</a:t>
            </a:r>
            <a:r>
              <a:rPr lang="ru-RU" sz="2400" dirty="0" smtClean="0">
                <a:latin typeface="Stolzl Book" panose="00000500000000000000" pitchFamily="50" charset="-52"/>
              </a:rPr>
              <a:t>реативная</a:t>
            </a:r>
            <a:endParaRPr lang="ru-RU" sz="2400" dirty="0">
              <a:latin typeface="Stolzl Book" panose="00000500000000000000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828" y="450201"/>
            <a:ext cx="58769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804FF"/>
                </a:solidFill>
                <a:latin typeface="Actay Wide Bd" pitchFamily="50" charset="-52"/>
              </a:rPr>
              <a:t>КОМАНДА МЕЧТЫ</a:t>
            </a:r>
            <a:endParaRPr lang="ru-RU" sz="4400" dirty="0">
              <a:solidFill>
                <a:srgbClr val="0804FF"/>
              </a:solidFill>
              <a:latin typeface="Actay Wide Bd" pitchFamily="50" charset="-5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7743" y="555709"/>
            <a:ext cx="571625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0804FF"/>
                </a:solidFill>
                <a:latin typeface="Actay Wide Bd" pitchFamily="50" charset="-52"/>
              </a:rPr>
              <a:t>РАБОТА ОТРЯДА</a:t>
            </a:r>
          </a:p>
          <a:p>
            <a:r>
              <a:rPr lang="ru-RU" sz="8800" dirty="0" smtClean="0">
                <a:solidFill>
                  <a:srgbClr val="0804FF"/>
                </a:solidFill>
                <a:latin typeface="Actay Wide Bd" pitchFamily="50" charset="-52"/>
              </a:rPr>
              <a:t>И ЦИКЛ ЖИЗНИ</a:t>
            </a:r>
            <a:endParaRPr lang="ru-RU" sz="8800" dirty="0">
              <a:solidFill>
                <a:srgbClr val="0804FF"/>
              </a:solidFill>
              <a:latin typeface="Actay Wide B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82762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9" y="4919"/>
            <a:ext cx="12200759" cy="685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0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" y="0"/>
            <a:ext cx="12183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81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900" y="358943"/>
            <a:ext cx="11411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804FF"/>
                </a:solidFill>
                <a:latin typeface="Actay Wide Bd" pitchFamily="50" charset="-52"/>
              </a:rPr>
              <a:t>ТОПОЛОГИЯ ЛИЧНОСТИ</a:t>
            </a:r>
            <a:endParaRPr lang="ru-RU" sz="4800" dirty="0">
              <a:solidFill>
                <a:srgbClr val="0804FF"/>
              </a:solidFill>
              <a:latin typeface="Actay Wide Bd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410" y="1533525"/>
            <a:ext cx="2400935" cy="37960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Stolzl Book" panose="00000500000000000000" pitchFamily="50" charset="-52"/>
              </a:rPr>
              <a:t>ДОМИНАНТНЫЙ</a:t>
            </a:r>
            <a:endParaRPr lang="ru-RU" sz="1600" dirty="0">
              <a:solidFill>
                <a:schemeClr val="bg1"/>
              </a:solidFill>
              <a:latin typeface="Stolzl Book" panose="00000500000000000000" pitchFamily="50" charset="-52"/>
            </a:endParaRPr>
          </a:p>
          <a:p>
            <a:pPr algn="ctr"/>
            <a:endParaRPr lang="ru-RU" sz="1600" dirty="0">
              <a:solidFill>
                <a:schemeClr val="bg1"/>
              </a:solidFill>
              <a:latin typeface="Stolzl Book" panose="00000500000000000000" pitchFamily="50" charset="-52"/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Stolzl Book" panose="00000500000000000000" pitchFamily="50" charset="-52"/>
              </a:rPr>
              <a:t>ЗА ПРАВДУ!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Stolzl Book" panose="00000500000000000000" pitchFamily="50" charset="-52"/>
              </a:rPr>
              <a:t>ЕСТЬ ДВА </a:t>
            </a:r>
            <a:r>
              <a:rPr lang="ru-RU" sz="1600" dirty="0" smtClean="0">
                <a:solidFill>
                  <a:schemeClr val="bg1"/>
                </a:solidFill>
                <a:latin typeface="Stolzl Book" panose="00000500000000000000" pitchFamily="50" charset="-52"/>
              </a:rPr>
              <a:t>МНЕНИЯ: </a:t>
            </a:r>
            <a:endParaRPr lang="ru-RU" sz="1600" dirty="0">
              <a:solidFill>
                <a:schemeClr val="bg1"/>
              </a:solidFill>
              <a:latin typeface="Stolzl Book" panose="00000500000000000000" pitchFamily="50" charset="-52"/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Stolzl Book" panose="00000500000000000000" pitchFamily="50" charset="-52"/>
              </a:rPr>
              <a:t>МОЁ И ДУРАЦКОЕ.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Stolzl Book" panose="00000500000000000000" pitchFamily="50" charset="-52"/>
              </a:rPr>
              <a:t>Амбициозный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Stolzl Book" panose="00000500000000000000" pitchFamily="50" charset="-52"/>
              </a:rPr>
              <a:t>Решительный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Stolzl Book" panose="00000500000000000000" pitchFamily="50" charset="-52"/>
              </a:rPr>
              <a:t>Любопытный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Stolzl Book" panose="00000500000000000000" pitchFamily="50" charset="-52"/>
              </a:rPr>
              <a:t>Инициативный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Stolzl Book" panose="00000500000000000000" pitchFamily="50" charset="-52"/>
              </a:rPr>
              <a:t>Нетерпеливый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Stolzl Book" panose="00000500000000000000" pitchFamily="50" charset="-52"/>
              </a:rPr>
              <a:t>Страптивый </a:t>
            </a:r>
            <a:r>
              <a:rPr lang="ru-RU" sz="1600" dirty="0">
                <a:solidFill>
                  <a:srgbClr val="FF0000"/>
                </a:solidFill>
                <a:latin typeface="Stolzl Book" panose="00000500000000000000" pitchFamily="50" charset="-52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43955" y="1534160"/>
            <a:ext cx="2487930" cy="379539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tolzl Book" panose="00000500000000000000" pitchFamily="50" charset="-52"/>
              </a:rPr>
              <a:t>СТАБИЛЬНЫЙ</a:t>
            </a:r>
          </a:p>
          <a:p>
            <a:pPr algn="ctr"/>
            <a:endParaRPr lang="ru-RU" dirty="0">
              <a:latin typeface="Stolzl Book" panose="00000500000000000000" pitchFamily="50" charset="-52"/>
            </a:endParaRPr>
          </a:p>
          <a:p>
            <a:pPr algn="ctr"/>
            <a:r>
              <a:rPr lang="ru-RU" sz="1600" dirty="0">
                <a:latin typeface="Stolzl Book" panose="00000500000000000000" pitchFamily="50" charset="-52"/>
              </a:rPr>
              <a:t>Внимательный</a:t>
            </a:r>
          </a:p>
          <a:p>
            <a:pPr algn="ctr"/>
            <a:r>
              <a:rPr lang="ru-RU" sz="1600" dirty="0">
                <a:latin typeface="Stolzl Book" panose="00000500000000000000" pitchFamily="50" charset="-52"/>
              </a:rPr>
              <a:t>Сдержанный</a:t>
            </a:r>
          </a:p>
          <a:p>
            <a:pPr algn="ctr"/>
            <a:r>
              <a:rPr lang="ru-RU" sz="1600" dirty="0">
                <a:latin typeface="Stolzl Book" panose="00000500000000000000" pitchFamily="50" charset="-52"/>
              </a:rPr>
              <a:t>Обходительный</a:t>
            </a:r>
          </a:p>
          <a:p>
            <a:pPr algn="ctr"/>
            <a:r>
              <a:rPr lang="ru-RU" sz="1600" dirty="0">
                <a:latin typeface="Stolzl Book" panose="00000500000000000000" pitchFamily="50" charset="-52"/>
              </a:rPr>
              <a:t>Общительный</a:t>
            </a:r>
          </a:p>
          <a:p>
            <a:pPr algn="ctr"/>
            <a:r>
              <a:rPr lang="ru-RU" sz="1600" dirty="0">
                <a:latin typeface="Stolzl Book" panose="00000500000000000000" pitchFamily="50" charset="-52"/>
              </a:rPr>
              <a:t>Готовый помочь</a:t>
            </a:r>
          </a:p>
          <a:p>
            <a:pPr algn="ctr"/>
            <a:r>
              <a:rPr lang="ru-RU" sz="1600" dirty="0">
                <a:latin typeface="Stolzl Book" panose="00000500000000000000" pitchFamily="50" charset="-52"/>
              </a:rPr>
              <a:t>Чуткий</a:t>
            </a:r>
          </a:p>
          <a:p>
            <a:pPr algn="ctr"/>
            <a:r>
              <a:rPr lang="ru-RU" sz="1600" dirty="0">
                <a:latin typeface="Stolzl Book" panose="00000500000000000000" pitchFamily="50" charset="-52"/>
              </a:rPr>
              <a:t>Тактичный</a:t>
            </a:r>
          </a:p>
          <a:p>
            <a:pPr algn="ctr"/>
            <a:r>
              <a:rPr lang="ru-RU" sz="1600" dirty="0">
                <a:latin typeface="Stolzl Book" panose="00000500000000000000" pitchFamily="50" charset="-52"/>
              </a:rPr>
              <a:t>Исполнительный</a:t>
            </a:r>
          </a:p>
          <a:p>
            <a:pPr algn="ctr"/>
            <a:r>
              <a:rPr lang="ru-RU" sz="1600" dirty="0" smtClean="0">
                <a:latin typeface="Stolzl Book" panose="00000500000000000000" pitchFamily="50" charset="-52"/>
                <a:sym typeface="+mn-ea"/>
              </a:rPr>
              <a:t>Терпеливый</a:t>
            </a:r>
            <a:endParaRPr lang="ru-RU" sz="1600" dirty="0">
              <a:latin typeface="Stolzl Book" panose="00000500000000000000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5185" y="2407285"/>
            <a:ext cx="2216785" cy="16319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>
                <a:solidFill>
                  <a:schemeClr val="bg1"/>
                </a:solidFill>
              </a:rPr>
              <a:t>АНАЛИТИК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ДИСТАНЦИЯ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КРИТИЧНОСТЬ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ПЛАНИРОВАНИЕ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ПЕРФЕКЦИОНИСТ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12110" y="1534160"/>
            <a:ext cx="3063875" cy="379603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Stolzl Book" panose="00000500000000000000" pitchFamily="50" charset="-52"/>
              </a:rPr>
              <a:t>ВДОХНОВЛЯЮЩИЙ</a:t>
            </a:r>
            <a:endParaRPr lang="ru-RU" sz="1600" dirty="0">
              <a:solidFill>
                <a:schemeClr val="tx1"/>
              </a:solidFill>
              <a:latin typeface="Stolzl Book" panose="00000500000000000000" pitchFamily="50" charset="-52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Stolzl Book" panose="00000500000000000000" pitchFamily="50" charset="-52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Жизнь - это праздник!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Убедительный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Открытый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Позитивный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Оптимистичный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Креативный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Чувствительный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Вдохновляющий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Требующий внимания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410" y="1533525"/>
            <a:ext cx="2749550" cy="39058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Текстовое поле 9"/>
          <p:cNvSpPr txBox="1"/>
          <p:nvPr/>
        </p:nvSpPr>
        <p:spPr>
          <a:xfrm>
            <a:off x="9310182" y="1824380"/>
            <a:ext cx="2374006" cy="31021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dirty="0">
                <a:solidFill>
                  <a:schemeClr val="bg1"/>
                </a:solidFill>
                <a:latin typeface="Stolzl Book" panose="00000500000000000000" pitchFamily="50" charset="-52"/>
              </a:rPr>
              <a:t>АНАЛИТИК</a:t>
            </a:r>
          </a:p>
          <a:p>
            <a:pPr algn="ctr"/>
            <a:endParaRPr lang="ru-RU" altLang="en-US" dirty="0">
              <a:solidFill>
                <a:schemeClr val="bg1"/>
              </a:solidFill>
              <a:latin typeface="Stolzl Book" panose="00000500000000000000" pitchFamily="50" charset="-52"/>
            </a:endParaRPr>
          </a:p>
          <a:p>
            <a:pPr algn="ctr"/>
            <a:r>
              <a:rPr lang="ru-RU" altLang="en-US" sz="1600" dirty="0">
                <a:solidFill>
                  <a:schemeClr val="bg1"/>
                </a:solidFill>
                <a:latin typeface="Stolzl Book" panose="00000500000000000000" pitchFamily="50" charset="-52"/>
              </a:rPr>
              <a:t>Исследователь</a:t>
            </a:r>
          </a:p>
          <a:p>
            <a:pPr algn="ctr"/>
            <a:r>
              <a:rPr lang="ru-RU" altLang="en-US" sz="1600" dirty="0">
                <a:solidFill>
                  <a:schemeClr val="bg1"/>
                </a:solidFill>
                <a:latin typeface="Stolzl Book" panose="00000500000000000000" pitchFamily="50" charset="-52"/>
              </a:rPr>
              <a:t>Осторожный</a:t>
            </a:r>
          </a:p>
          <a:p>
            <a:pPr algn="ctr"/>
            <a:r>
              <a:rPr lang="ru-RU" altLang="en-US" sz="1600" dirty="0">
                <a:solidFill>
                  <a:schemeClr val="bg1"/>
                </a:solidFill>
                <a:latin typeface="Stolzl Book" panose="00000500000000000000" pitchFamily="50" charset="-52"/>
              </a:rPr>
              <a:t>Педантичный</a:t>
            </a:r>
          </a:p>
          <a:p>
            <a:pPr algn="ctr"/>
            <a:r>
              <a:rPr lang="ru-RU" altLang="en-US" sz="1600" dirty="0">
                <a:solidFill>
                  <a:schemeClr val="bg1"/>
                </a:solidFill>
                <a:latin typeface="Stolzl Book" panose="00000500000000000000" pitchFamily="50" charset="-52"/>
              </a:rPr>
              <a:t>Точный</a:t>
            </a:r>
          </a:p>
          <a:p>
            <a:pPr algn="ctr"/>
            <a:r>
              <a:rPr lang="ru-RU" altLang="en-US" sz="1600" dirty="0">
                <a:solidFill>
                  <a:schemeClr val="bg1"/>
                </a:solidFill>
                <a:latin typeface="Stolzl Book" panose="00000500000000000000" pitchFamily="50" charset="-52"/>
              </a:rPr>
              <a:t>Аккуратный</a:t>
            </a:r>
          </a:p>
          <a:p>
            <a:pPr algn="ctr"/>
            <a:r>
              <a:rPr lang="ru-RU" altLang="en-US" sz="1600" dirty="0" err="1" smtClean="0">
                <a:solidFill>
                  <a:schemeClr val="bg1"/>
                </a:solidFill>
                <a:latin typeface="Stolzl Book" panose="00000500000000000000" pitchFamily="50" charset="-52"/>
              </a:rPr>
              <a:t>Скурпулёзный</a:t>
            </a:r>
            <a:endParaRPr lang="ru-RU" altLang="en-US" sz="1600" dirty="0">
              <a:solidFill>
                <a:schemeClr val="bg1"/>
              </a:solidFill>
              <a:latin typeface="Stolzl Book" panose="00000500000000000000" pitchFamily="50" charset="-52"/>
            </a:endParaRPr>
          </a:p>
          <a:p>
            <a:pPr algn="ctr"/>
            <a:r>
              <a:rPr lang="ru-RU" altLang="en-US" sz="1600" dirty="0">
                <a:solidFill>
                  <a:schemeClr val="bg1"/>
                </a:solidFill>
                <a:latin typeface="Stolzl Book" panose="00000500000000000000" pitchFamily="50" charset="-52"/>
              </a:rPr>
              <a:t>Логическое мышление</a:t>
            </a:r>
          </a:p>
          <a:p>
            <a:pPr algn="ctr"/>
            <a:r>
              <a:rPr lang="ru-RU" altLang="en-US" sz="1600" dirty="0" err="1">
                <a:solidFill>
                  <a:schemeClr val="bg1"/>
                </a:solidFill>
                <a:latin typeface="Stolzl Book" panose="00000500000000000000" pitchFamily="50" charset="-52"/>
              </a:rPr>
              <a:t>Дистанцированный</a:t>
            </a:r>
            <a:endParaRPr lang="ru-RU" altLang="en-US" sz="1600" dirty="0">
              <a:solidFill>
                <a:schemeClr val="bg1"/>
              </a:solidFill>
              <a:latin typeface="Stolzl Book" panose="00000500000000000000" pitchFamily="50" charset="-52"/>
            </a:endParaRPr>
          </a:p>
          <a:p>
            <a:pPr algn="ctr"/>
            <a:r>
              <a:rPr lang="ru-RU" altLang="en-US" sz="1600" dirty="0" err="1" smtClean="0">
                <a:solidFill>
                  <a:schemeClr val="bg1"/>
                </a:solidFill>
                <a:latin typeface="Stolzl Book" panose="00000500000000000000" pitchFamily="50" charset="-52"/>
              </a:rPr>
              <a:t>Перфекционист</a:t>
            </a:r>
            <a:endParaRPr lang="ru-RU" altLang="en-US" dirty="0">
              <a:latin typeface="Stolzl Book" panose="00000500000000000000" pitchFamily="50" charset="-5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9410" y="1533525"/>
            <a:ext cx="2400935" cy="37960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sym typeface="+mn-ea"/>
              </a:rPr>
              <a:t>СИЛЬНЫЕ СТОРОНЫ:</a:t>
            </a:r>
            <a:endParaRPr lang="ru-RU" sz="1600" dirty="0">
              <a:solidFill>
                <a:schemeClr val="bg1"/>
              </a:solidFill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  <a:sym typeface="+mn-ea"/>
              </a:rPr>
              <a:t>нацеленность на результат,</a:t>
            </a:r>
            <a:endParaRPr lang="ru-RU" sz="1600" dirty="0">
              <a:solidFill>
                <a:schemeClr val="bg1"/>
              </a:solidFill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  <a:sym typeface="+mn-ea"/>
              </a:rPr>
              <a:t>трудолюбие, многозадачность</a:t>
            </a:r>
            <a:endParaRPr lang="ru-RU" sz="1600" dirty="0">
              <a:solidFill>
                <a:schemeClr val="bg1"/>
              </a:solidFill>
            </a:endParaRPr>
          </a:p>
          <a:p>
            <a:pPr algn="ctr"/>
            <a:endParaRPr lang="ru-RU" sz="1600" dirty="0">
              <a:solidFill>
                <a:schemeClr val="bg1"/>
              </a:solidFill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sym typeface="+mn-ea"/>
              </a:rPr>
              <a:t>СЛАБЫЕ СТОРОНЫ:</a:t>
            </a:r>
            <a:endParaRPr lang="ru-RU" sz="1600" dirty="0">
              <a:solidFill>
                <a:schemeClr val="bg1"/>
              </a:solidFill>
            </a:endParaRPr>
          </a:p>
          <a:p>
            <a:pPr algn="ctr"/>
            <a:r>
              <a:rPr lang="en-US" altLang="en-US" sz="1600" dirty="0">
                <a:solidFill>
                  <a:schemeClr val="bg1"/>
                </a:solidFill>
                <a:sym typeface="+mn-ea"/>
              </a:rPr>
              <a:t>Хаотичность</a:t>
            </a:r>
            <a:r>
              <a:rPr lang="en-US" altLang="ru-RU" sz="16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1600" dirty="0">
                <a:solidFill>
                  <a:schemeClr val="bg1"/>
                </a:solidFill>
                <a:sym typeface="+mn-ea"/>
              </a:rPr>
              <a:t>в</a:t>
            </a:r>
            <a:r>
              <a:rPr lang="en-US" altLang="ru-RU" sz="16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1600" dirty="0">
                <a:solidFill>
                  <a:schemeClr val="bg1"/>
                </a:solidFill>
                <a:sym typeface="+mn-ea"/>
              </a:rPr>
              <a:t>задачах</a:t>
            </a:r>
            <a:r>
              <a:rPr lang="en-US" altLang="ru-RU" sz="1600" dirty="0">
                <a:solidFill>
                  <a:schemeClr val="bg1"/>
                </a:solidFill>
                <a:sym typeface="+mn-ea"/>
              </a:rPr>
              <a:t>, </a:t>
            </a:r>
            <a:r>
              <a:rPr lang="en-US" altLang="en-US" sz="1600" dirty="0">
                <a:solidFill>
                  <a:schemeClr val="bg1"/>
                </a:solidFill>
                <a:sym typeface="+mn-ea"/>
              </a:rPr>
              <a:t>недостаток</a:t>
            </a:r>
            <a:r>
              <a:rPr lang="en-US" altLang="ru-RU" sz="16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1600" dirty="0">
                <a:solidFill>
                  <a:schemeClr val="bg1"/>
                </a:solidFill>
                <a:sym typeface="+mn-ea"/>
              </a:rPr>
              <a:t>делегирования</a:t>
            </a:r>
            <a:r>
              <a:rPr lang="en-US" altLang="ru-RU" sz="1600" dirty="0">
                <a:solidFill>
                  <a:schemeClr val="bg1"/>
                </a:solidFill>
                <a:sym typeface="+mn-ea"/>
              </a:rPr>
              <a:t>, </a:t>
            </a:r>
            <a:r>
              <a:rPr lang="en-US" altLang="en-US" sz="1600" dirty="0">
                <a:solidFill>
                  <a:schemeClr val="bg1"/>
                </a:solidFill>
                <a:sym typeface="+mn-ea"/>
              </a:rPr>
              <a:t>ограниченность</a:t>
            </a:r>
            <a:r>
              <a:rPr lang="en-US" altLang="ru-RU" sz="16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1600" dirty="0">
                <a:solidFill>
                  <a:schemeClr val="bg1"/>
                </a:solidFill>
                <a:sym typeface="+mn-ea"/>
              </a:rPr>
              <a:t>в</a:t>
            </a:r>
            <a:r>
              <a:rPr lang="en-US" altLang="ru-RU" sz="16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1600" dirty="0">
                <a:solidFill>
                  <a:schemeClr val="bg1"/>
                </a:solidFill>
                <a:sym typeface="+mn-ea"/>
              </a:rPr>
              <a:t>стратегическом</a:t>
            </a:r>
            <a:r>
              <a:rPr lang="en-US" altLang="ru-RU" sz="16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1600" dirty="0">
                <a:solidFill>
                  <a:schemeClr val="bg1"/>
                </a:solidFill>
                <a:sym typeface="+mn-ea"/>
              </a:rPr>
              <a:t>мышлении</a:t>
            </a:r>
            <a:r>
              <a:rPr lang="en-US" altLang="ru-RU" sz="1600" dirty="0">
                <a:solidFill>
                  <a:schemeClr val="bg1"/>
                </a:solidFill>
                <a:sym typeface="+mn-ea"/>
              </a:rPr>
              <a:t>.</a:t>
            </a:r>
            <a:endParaRPr lang="en-US" altLang="ru-RU" sz="1600" dirty="0">
              <a:solidFill>
                <a:schemeClr val="bg1"/>
              </a:solidFill>
            </a:endParaRPr>
          </a:p>
          <a:p>
            <a:pPr algn="ctr"/>
            <a:endParaRPr lang="ru-RU" sz="1600" dirty="0">
              <a:solidFill>
                <a:schemeClr val="bg1"/>
              </a:solidFill>
              <a:latin typeface="Stolzl Book" panose="00000500000000000000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43955" y="1534160"/>
            <a:ext cx="2487930" cy="379539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sym typeface="+mn-ea"/>
              </a:rPr>
              <a:t>СИЛЬНЫЕ СТОРОНЫ:</a:t>
            </a:r>
            <a:endParaRPr lang="ru-RU" dirty="0">
              <a:solidFill>
                <a:schemeClr val="bg1"/>
              </a:solidFill>
              <a:sym typeface="+mn-ea"/>
            </a:endParaRPr>
          </a:p>
          <a:p>
            <a:pPr algn="ctr"/>
            <a:r>
              <a:rPr lang="en-US" altLang="en-US" dirty="0">
                <a:solidFill>
                  <a:schemeClr val="bg1"/>
                </a:solidFill>
                <a:sym typeface="+mn-ea"/>
              </a:rPr>
              <a:t>Эмпатия</a:t>
            </a:r>
            <a:r>
              <a:rPr lang="en-US" altLang="ru-RU" dirty="0">
                <a:solidFill>
                  <a:schemeClr val="bg1"/>
                </a:solidFill>
                <a:sym typeface="+mn-ea"/>
              </a:rPr>
              <a:t>, </a:t>
            </a:r>
            <a:r>
              <a:rPr lang="en-US" altLang="en-US" dirty="0">
                <a:solidFill>
                  <a:schemeClr val="bg1"/>
                </a:solidFill>
                <a:sym typeface="+mn-ea"/>
              </a:rPr>
              <a:t>хорошие</a:t>
            </a:r>
            <a:r>
              <a:rPr lang="en-US" altLang="ru-RU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dirty="0">
                <a:solidFill>
                  <a:schemeClr val="bg1"/>
                </a:solidFill>
                <a:sym typeface="+mn-ea"/>
              </a:rPr>
              <a:t>коммуникативные</a:t>
            </a:r>
            <a:r>
              <a:rPr lang="en-US" altLang="ru-RU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dirty="0">
                <a:solidFill>
                  <a:schemeClr val="bg1"/>
                </a:solidFill>
                <a:sym typeface="+mn-ea"/>
              </a:rPr>
              <a:t>навыки</a:t>
            </a:r>
            <a:r>
              <a:rPr lang="en-US" altLang="ru-RU" dirty="0">
                <a:solidFill>
                  <a:schemeClr val="bg1"/>
                </a:solidFill>
                <a:sym typeface="+mn-ea"/>
              </a:rPr>
              <a:t>, </a:t>
            </a:r>
            <a:r>
              <a:rPr lang="en-US" altLang="en-US" dirty="0">
                <a:solidFill>
                  <a:schemeClr val="bg1"/>
                </a:solidFill>
                <a:sym typeface="+mn-ea"/>
              </a:rPr>
              <a:t>способность</a:t>
            </a:r>
            <a:r>
              <a:rPr lang="en-US" altLang="ru-RU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dirty="0">
                <a:solidFill>
                  <a:schemeClr val="bg1"/>
                </a:solidFill>
                <a:sym typeface="+mn-ea"/>
              </a:rPr>
              <a:t>к</a:t>
            </a:r>
            <a:r>
              <a:rPr lang="en-US" altLang="ru-RU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dirty="0">
                <a:solidFill>
                  <a:schemeClr val="bg1"/>
                </a:solidFill>
                <a:sym typeface="+mn-ea"/>
              </a:rPr>
              <a:t>сплочению</a:t>
            </a:r>
            <a:r>
              <a:rPr lang="en-US" altLang="ru-RU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dirty="0">
                <a:solidFill>
                  <a:schemeClr val="bg1"/>
                </a:solidFill>
                <a:sym typeface="+mn-ea"/>
              </a:rPr>
              <a:t>людей</a:t>
            </a:r>
            <a:r>
              <a:rPr lang="en-US" altLang="ru-RU" dirty="0">
                <a:solidFill>
                  <a:schemeClr val="bg1"/>
                </a:solidFill>
                <a:sym typeface="+mn-ea"/>
              </a:rPr>
              <a:t>.</a:t>
            </a:r>
          </a:p>
          <a:p>
            <a:pPr algn="ctr"/>
            <a:endParaRPr lang="en-US" altLang="ru-RU" dirty="0">
              <a:solidFill>
                <a:schemeClr val="bg1"/>
              </a:solidFill>
              <a:sym typeface="+mn-ea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sym typeface="+mn-ea"/>
              </a:rPr>
              <a:t>СЛАБЫЕ СТОРОНЫ:</a:t>
            </a:r>
          </a:p>
          <a:p>
            <a:pPr algn="ctr"/>
            <a:r>
              <a:rPr lang="en-US" altLang="en-US" dirty="0">
                <a:sym typeface="+mn-ea"/>
              </a:rPr>
              <a:t>Нерешительность</a:t>
            </a:r>
            <a:r>
              <a:rPr lang="en-US" altLang="ru-RU" dirty="0">
                <a:sym typeface="+mn-ea"/>
              </a:rPr>
              <a:t>, </a:t>
            </a:r>
            <a:r>
              <a:rPr lang="en-US" altLang="en-US" dirty="0">
                <a:sym typeface="+mn-ea"/>
              </a:rPr>
              <a:t>отсутствие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четких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целей</a:t>
            </a:r>
            <a:r>
              <a:rPr lang="en-US" altLang="ru-RU" dirty="0">
                <a:sym typeface="+mn-ea"/>
              </a:rPr>
              <a:t>, </a:t>
            </a:r>
            <a:r>
              <a:rPr lang="en-US" altLang="en-US" dirty="0">
                <a:sym typeface="+mn-ea"/>
              </a:rPr>
              <a:t>акцент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на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форме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вместо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содержания</a:t>
            </a:r>
            <a:r>
              <a:rPr lang="en-US" altLang="ru-RU" dirty="0">
                <a:sym typeface="+mn-ea"/>
              </a:rPr>
              <a:t>.</a:t>
            </a:r>
            <a:endParaRPr lang="en-US" altLang="ru-RU" dirty="0"/>
          </a:p>
          <a:p>
            <a:pPr algn="ctr"/>
            <a:endParaRPr lang="ru-RU" dirty="0" smtClean="0">
              <a:latin typeface="Stolzl Book" panose="00000500000000000000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5185" y="2407285"/>
            <a:ext cx="2216785" cy="16319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>
                <a:solidFill>
                  <a:schemeClr val="bg1"/>
                </a:solidFill>
              </a:rPr>
              <a:t>АНАЛИТИК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ДИСТАНЦИЯ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КРИТИЧНОСТЬ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ПЛАНИРОВАНИЕ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ПЕРФЕКЦИОНИСТ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60395" y="1534160"/>
            <a:ext cx="2585720" cy="379603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sym typeface="+mn-ea"/>
              </a:rPr>
              <a:t>СИЛЬНЫЕ СТОРОНЫ:</a:t>
            </a:r>
          </a:p>
          <a:p>
            <a:pPr algn="ctr"/>
            <a:r>
              <a:rPr lang="en-US" altLang="en-US" sz="1600" dirty="0">
                <a:solidFill>
                  <a:srgbClr val="FF0000"/>
                </a:solidFill>
                <a:sym typeface="+mn-ea"/>
              </a:rPr>
              <a:t>Инновационное</a:t>
            </a:r>
            <a:r>
              <a:rPr lang="en-US" altLang="ru-RU" sz="1600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 sz="1600" dirty="0">
                <a:solidFill>
                  <a:srgbClr val="FF0000"/>
                </a:solidFill>
                <a:sym typeface="+mn-ea"/>
              </a:rPr>
              <a:t>мышление</a:t>
            </a:r>
            <a:r>
              <a:rPr lang="en-US" altLang="ru-RU" sz="1600" dirty="0">
                <a:solidFill>
                  <a:srgbClr val="FF0000"/>
                </a:solidFill>
                <a:sym typeface="+mn-ea"/>
              </a:rPr>
              <a:t>, </a:t>
            </a:r>
            <a:r>
              <a:rPr lang="en-US" altLang="en-US" sz="1600" dirty="0">
                <a:solidFill>
                  <a:srgbClr val="FF0000"/>
                </a:solidFill>
                <a:sym typeface="+mn-ea"/>
              </a:rPr>
              <a:t>гибкость</a:t>
            </a:r>
            <a:r>
              <a:rPr lang="en-US" altLang="ru-RU" sz="1600" dirty="0">
                <a:solidFill>
                  <a:srgbClr val="FF0000"/>
                </a:solidFill>
                <a:sym typeface="+mn-ea"/>
              </a:rPr>
              <a:t>, </a:t>
            </a:r>
            <a:r>
              <a:rPr lang="en-US" altLang="en-US" sz="1600" dirty="0">
                <a:solidFill>
                  <a:srgbClr val="FF0000"/>
                </a:solidFill>
                <a:sym typeface="+mn-ea"/>
              </a:rPr>
              <a:t>способность</a:t>
            </a:r>
            <a:r>
              <a:rPr lang="en-US" altLang="ru-RU" sz="1600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 sz="1600" dirty="0">
                <a:solidFill>
                  <a:srgbClr val="FF0000"/>
                </a:solidFill>
                <a:sym typeface="+mn-ea"/>
              </a:rPr>
              <a:t>к</a:t>
            </a:r>
            <a:r>
              <a:rPr lang="en-US" altLang="ru-RU" sz="1600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 sz="1600" dirty="0">
                <a:solidFill>
                  <a:srgbClr val="FF0000"/>
                </a:solidFill>
                <a:sym typeface="+mn-ea"/>
              </a:rPr>
              <a:t>риску</a:t>
            </a:r>
            <a:r>
              <a:rPr lang="en-US" altLang="ru-RU" sz="1600" dirty="0">
                <a:solidFill>
                  <a:srgbClr val="FF0000"/>
                </a:solidFill>
                <a:sym typeface="+mn-ea"/>
              </a:rPr>
              <a:t>.</a:t>
            </a:r>
          </a:p>
          <a:p>
            <a:pPr algn="ctr"/>
            <a:endParaRPr lang="en-US" altLang="ru-RU" sz="1600" dirty="0">
              <a:solidFill>
                <a:srgbClr val="FF0000"/>
              </a:solidFill>
              <a:sym typeface="+mn-ea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sym typeface="+mn-ea"/>
              </a:rPr>
              <a:t>СЛАБЫЕ СТОРОНЫ:</a:t>
            </a:r>
            <a:endParaRPr lang="ru-RU" sz="1600" b="1" dirty="0">
              <a:solidFill>
                <a:srgbClr val="FF0000"/>
              </a:solidFill>
            </a:endParaRPr>
          </a:p>
          <a:p>
            <a:pPr algn="ctr"/>
            <a:r>
              <a:rPr lang="en-US" altLang="en-US" sz="1600" dirty="0">
                <a:solidFill>
                  <a:srgbClr val="FF0000"/>
                </a:solidFill>
                <a:sym typeface="+mn-ea"/>
              </a:rPr>
              <a:t>Непостоянство</a:t>
            </a:r>
            <a:r>
              <a:rPr lang="en-US" altLang="ru-RU" sz="1600" dirty="0">
                <a:solidFill>
                  <a:srgbClr val="FF0000"/>
                </a:solidFill>
                <a:sym typeface="+mn-ea"/>
              </a:rPr>
              <a:t>, </a:t>
            </a:r>
            <a:r>
              <a:rPr lang="en-US" altLang="en-US" sz="1600" dirty="0">
                <a:solidFill>
                  <a:srgbClr val="FF0000"/>
                </a:solidFill>
                <a:sym typeface="+mn-ea"/>
              </a:rPr>
              <a:t>трудности</a:t>
            </a:r>
            <a:r>
              <a:rPr lang="en-US" altLang="ru-RU" sz="1600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 sz="1600" dirty="0">
                <a:solidFill>
                  <a:srgbClr val="FF0000"/>
                </a:solidFill>
                <a:sym typeface="+mn-ea"/>
              </a:rPr>
              <a:t>в</a:t>
            </a:r>
            <a:r>
              <a:rPr lang="en-US" altLang="ru-RU" sz="1600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 sz="1600" dirty="0">
                <a:solidFill>
                  <a:srgbClr val="FF0000"/>
                </a:solidFill>
                <a:sym typeface="+mn-ea"/>
              </a:rPr>
              <a:t>работе</a:t>
            </a:r>
            <a:r>
              <a:rPr lang="en-US" altLang="ru-RU" sz="1600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 sz="1600" dirty="0">
                <a:solidFill>
                  <a:srgbClr val="FF0000"/>
                </a:solidFill>
                <a:sym typeface="+mn-ea"/>
              </a:rPr>
              <a:t>в</a:t>
            </a:r>
            <a:r>
              <a:rPr lang="en-US" altLang="ru-RU" sz="1600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 sz="1600" dirty="0">
                <a:solidFill>
                  <a:srgbClr val="FF0000"/>
                </a:solidFill>
                <a:sym typeface="+mn-ea"/>
              </a:rPr>
              <a:t>команде</a:t>
            </a:r>
            <a:r>
              <a:rPr lang="en-US" altLang="ru-RU" sz="1600" dirty="0">
                <a:solidFill>
                  <a:srgbClr val="FF0000"/>
                </a:solidFill>
                <a:sym typeface="+mn-ea"/>
              </a:rPr>
              <a:t>, </a:t>
            </a:r>
            <a:r>
              <a:rPr lang="en-US" altLang="en-US" sz="1600" dirty="0">
                <a:solidFill>
                  <a:srgbClr val="FF0000"/>
                </a:solidFill>
                <a:sym typeface="+mn-ea"/>
              </a:rPr>
              <a:t>склонность</a:t>
            </a:r>
            <a:r>
              <a:rPr lang="en-US" altLang="ru-RU" sz="1600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 sz="1600" dirty="0">
                <a:solidFill>
                  <a:srgbClr val="FF0000"/>
                </a:solidFill>
                <a:sym typeface="+mn-ea"/>
              </a:rPr>
              <a:t>к</a:t>
            </a:r>
            <a:r>
              <a:rPr lang="en-US" altLang="ru-RU" sz="1600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 sz="1600" dirty="0">
                <a:solidFill>
                  <a:srgbClr val="FF0000"/>
                </a:solidFill>
                <a:sym typeface="+mn-ea"/>
              </a:rPr>
              <a:t>пустословию</a:t>
            </a:r>
            <a:r>
              <a:rPr lang="en-US" altLang="ru-RU" sz="1600" dirty="0">
                <a:solidFill>
                  <a:srgbClr val="FF0000"/>
                </a:solidFill>
                <a:sym typeface="+mn-ea"/>
              </a:rPr>
              <a:t>.</a:t>
            </a:r>
            <a:endParaRPr lang="en-US" altLang="ru-RU" sz="1600" dirty="0">
              <a:solidFill>
                <a:srgbClr val="FF0000"/>
              </a:solidFill>
            </a:endParaRPr>
          </a:p>
          <a:p>
            <a:pPr algn="ctr"/>
            <a:endParaRPr lang="en-US" alt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Stolzl Book" panose="00000500000000000000" pitchFamily="50" charset="-52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410" y="1534160"/>
            <a:ext cx="2749550" cy="39058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Текстовое поле 9"/>
          <p:cNvSpPr txBox="1"/>
          <p:nvPr/>
        </p:nvSpPr>
        <p:spPr>
          <a:xfrm>
            <a:off x="9310370" y="1680210"/>
            <a:ext cx="2374265" cy="3649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sym typeface="+mn-ea"/>
              </a:rPr>
              <a:t>СИЛЬНЫЕСТОРОНЫ:</a:t>
            </a:r>
            <a:endParaRPr lang="ru-RU" dirty="0">
              <a:solidFill>
                <a:schemeClr val="bg1"/>
              </a:solidFill>
              <a:sym typeface="+mn-ea"/>
            </a:endParaRPr>
          </a:p>
          <a:p>
            <a:pPr algn="ctr"/>
            <a:r>
              <a:rPr lang="en-US" altLang="en-US">
                <a:solidFill>
                  <a:schemeClr val="bg1"/>
                </a:solidFill>
                <a:sym typeface="+mn-ea"/>
              </a:rPr>
              <a:t>Внимание</a:t>
            </a:r>
            <a:r>
              <a:rPr lang="en-US" altLang="ru-RU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к</a:t>
            </a:r>
            <a:r>
              <a:rPr lang="en-US" altLang="ru-RU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деталям</a:t>
            </a:r>
            <a:r>
              <a:rPr lang="en-US" altLang="ru-RU">
                <a:solidFill>
                  <a:schemeClr val="bg1"/>
                </a:solidFill>
                <a:sym typeface="+mn-ea"/>
              </a:rPr>
              <a:t>, 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системность</a:t>
            </a:r>
            <a:r>
              <a:rPr lang="en-US" altLang="ru-RU">
                <a:solidFill>
                  <a:schemeClr val="bg1"/>
                </a:solidFill>
                <a:sym typeface="+mn-ea"/>
              </a:rPr>
              <a:t>, 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оптимизация</a:t>
            </a:r>
            <a:r>
              <a:rPr lang="en-US" altLang="ru-RU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ресурсов</a:t>
            </a:r>
            <a:r>
              <a:rPr lang="en-US" altLang="ru-RU">
                <a:solidFill>
                  <a:schemeClr val="bg1"/>
                </a:solidFill>
                <a:sym typeface="+mn-ea"/>
              </a:rPr>
              <a:t>.</a:t>
            </a:r>
            <a:endParaRPr lang="en-US" altLang="ru-RU">
              <a:solidFill>
                <a:schemeClr val="bg1"/>
              </a:solidFill>
            </a:endParaRPr>
          </a:p>
          <a:p>
            <a:pPr algn="ctr"/>
            <a:endParaRPr lang="en-US" altLang="ru-RU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sym typeface="+mn-ea"/>
              </a:rPr>
              <a:t>СЛАБЫЕ СТОРОНЫ:</a:t>
            </a:r>
          </a:p>
          <a:p>
            <a:pPr algn="ctr"/>
            <a:r>
              <a:rPr lang="en-US" altLang="en-US">
                <a:solidFill>
                  <a:schemeClr val="bg1"/>
                </a:solidFill>
                <a:sym typeface="+mn-ea"/>
              </a:rPr>
              <a:t>Негибкость</a:t>
            </a:r>
            <a:r>
              <a:rPr lang="en-US" altLang="ru-RU">
                <a:solidFill>
                  <a:schemeClr val="bg1"/>
                </a:solidFill>
                <a:sym typeface="+mn-ea"/>
              </a:rPr>
              <a:t>, 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отсутствие</a:t>
            </a:r>
            <a:r>
              <a:rPr lang="en-US" altLang="ru-RU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креативности</a:t>
            </a:r>
            <a:r>
              <a:rPr lang="en-US" altLang="ru-RU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и</a:t>
            </a:r>
            <a:r>
              <a:rPr lang="en-US" altLang="ru-RU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инициативы</a:t>
            </a:r>
            <a:r>
              <a:rPr lang="en-US" altLang="ru-RU">
                <a:solidFill>
                  <a:schemeClr val="bg1"/>
                </a:solidFill>
                <a:sym typeface="+mn-ea"/>
              </a:rPr>
              <a:t>, 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склонность</a:t>
            </a:r>
            <a:r>
              <a:rPr lang="en-US" altLang="ru-RU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к</a:t>
            </a:r>
            <a:r>
              <a:rPr lang="en-US" altLang="ru-RU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>
                <a:solidFill>
                  <a:schemeClr val="bg1"/>
                </a:solidFill>
                <a:sym typeface="+mn-ea"/>
              </a:rPr>
              <a:t>бюрократии</a:t>
            </a:r>
            <a:r>
              <a:rPr lang="en-US" altLang="ru-RU">
                <a:solidFill>
                  <a:schemeClr val="bg1"/>
                </a:solidFill>
                <a:sym typeface="+mn-ea"/>
              </a:rPr>
              <a:t>.</a:t>
            </a:r>
            <a:endParaRPr lang="en-US" altLang="ru-RU">
              <a:solidFill>
                <a:schemeClr val="bg1"/>
              </a:solidFill>
            </a:endParaRPr>
          </a:p>
          <a:p>
            <a:pPr algn="ctr"/>
            <a:endParaRPr lang="ru-RU" altLang="en-US" dirty="0" smtClean="0">
              <a:solidFill>
                <a:schemeClr val="bg1"/>
              </a:solidFill>
              <a:latin typeface="Stolzl Book" panose="00000500000000000000" pitchFamily="50" charset="-52"/>
            </a:endParaRPr>
          </a:p>
          <a:p>
            <a:pPr algn="ctr"/>
            <a:endParaRPr lang="ru-RU" altLang="en-US" dirty="0" smtClean="0">
              <a:solidFill>
                <a:schemeClr val="bg1"/>
              </a:solidFill>
              <a:latin typeface="Stolzl Book" panose="00000500000000000000" pitchFamily="50" charset="-52"/>
            </a:endParaRPr>
          </a:p>
          <a:p>
            <a:pPr algn="ctr"/>
            <a:endParaRPr lang="ru-RU" altLang="en-US" dirty="0">
              <a:solidFill>
                <a:schemeClr val="bg1"/>
              </a:solidFill>
              <a:latin typeface="Stolzl Book" panose="00000500000000000000" pitchFamily="50" charset="-5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Замещающее содержимо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471" y="1642187"/>
            <a:ext cx="6986297" cy="419177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329" y="225969"/>
            <a:ext cx="11411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804FF"/>
                </a:solidFill>
                <a:latin typeface="Actay Wide Bd" pitchFamily="50" charset="-52"/>
              </a:rPr>
              <a:t>НА ЧТО РАБОТАЕТ КОМАНДА?</a:t>
            </a:r>
            <a:endParaRPr lang="ru-RU" sz="4800" dirty="0">
              <a:solidFill>
                <a:srgbClr val="0804FF"/>
              </a:solidFill>
              <a:latin typeface="Actay Wide Bd" pitchFamily="50" charset="-52"/>
            </a:endParaRPr>
          </a:p>
        </p:txBody>
      </p:sp>
      <p:sp>
        <p:nvSpPr>
          <p:cNvPr id="4" name="Объект 2"/>
          <p:cNvSpPr txBox="1"/>
          <p:nvPr/>
        </p:nvSpPr>
        <p:spPr>
          <a:xfrm>
            <a:off x="707571" y="1762820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dirty="0" smtClean="0">
                <a:latin typeface="Stolzl Book" panose="00000500000000000000" pitchFamily="50" charset="-52"/>
              </a:rPr>
              <a:t>НА ЛИЧНОСТЬ РУКОВОДИТЕЛЯ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3600" dirty="0" smtClean="0">
              <a:latin typeface="Stolzl Book" panose="00000500000000000000" pitchFamily="50" charset="-5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dirty="0" smtClean="0">
                <a:latin typeface="Stolzl Book" panose="00000500000000000000" pitchFamily="50" charset="-52"/>
              </a:rPr>
              <a:t>«Личный бренд» - единство смысловых и эмоциональных ассоциаций о вас, ваших качествах, подходах, </a:t>
            </a:r>
            <a:r>
              <a:rPr lang="ru-RU" sz="3600" dirty="0" err="1" smtClean="0">
                <a:latin typeface="Stolzl Book" panose="00000500000000000000" pitchFamily="50" charset="-52"/>
              </a:rPr>
              <a:t>экспертности</a:t>
            </a:r>
            <a:r>
              <a:rPr lang="ru-RU" sz="3600" dirty="0" smtClean="0">
                <a:latin typeface="Stolzl Book" panose="00000500000000000000" pitchFamily="50" charset="-52"/>
              </a:rPr>
              <a:t>, опыте, ценностях. </a:t>
            </a:r>
            <a:endParaRPr lang="ru-RU" sz="3600" dirty="0">
              <a:latin typeface="Stolzl Book" panose="00000500000000000000" pitchFamily="50" charset="-5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46" y="0"/>
            <a:ext cx="7785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18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7829" y="450201"/>
            <a:ext cx="783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804FF"/>
                </a:solidFill>
                <a:latin typeface="Actay Wide Bd" pitchFamily="50" charset="-52"/>
              </a:rPr>
              <a:t>ЛИДЕР. ЧЕМУ УЧИТЬСЯ?</a:t>
            </a:r>
            <a:endParaRPr lang="ru-RU" sz="4400" dirty="0">
              <a:solidFill>
                <a:srgbClr val="0804FF"/>
              </a:solidFill>
              <a:latin typeface="Actay Wide Bd" pitchFamily="50" charset="-52"/>
            </a:endParaRPr>
          </a:p>
        </p:txBody>
      </p:sp>
      <p:sp>
        <p:nvSpPr>
          <p:cNvPr id="5" name="Объект 2"/>
          <p:cNvSpPr txBox="1"/>
          <p:nvPr/>
        </p:nvSpPr>
        <p:spPr>
          <a:xfrm>
            <a:off x="660400" y="1825625"/>
            <a:ext cx="1061098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Stolzl Book" panose="00000500000000000000" pitchFamily="50" charset="-52"/>
                <a:sym typeface="+mn-ea"/>
              </a:rPr>
              <a:t>чётко формулировать стратегию, ценности, цели</a:t>
            </a:r>
            <a:endParaRPr lang="ru-RU" sz="2400" dirty="0" smtClean="0">
              <a:latin typeface="Stolzl Book" panose="00000500000000000000" pitchFamily="50" charset="-52"/>
            </a:endParaRPr>
          </a:p>
          <a:p>
            <a:r>
              <a:rPr lang="ru-RU" sz="2400" dirty="0" smtClean="0">
                <a:latin typeface="Stolzl Book" panose="00000500000000000000" pitchFamily="50" charset="-52"/>
              </a:rPr>
              <a:t>создавать правила</a:t>
            </a:r>
          </a:p>
          <a:p>
            <a:r>
              <a:rPr lang="ru-RU" sz="2400" dirty="0">
                <a:latin typeface="Stolzl Book" panose="00000500000000000000" pitchFamily="50" charset="-52"/>
              </a:rPr>
              <a:t>д</a:t>
            </a:r>
            <a:r>
              <a:rPr lang="ru-RU" sz="2400" dirty="0" smtClean="0">
                <a:latin typeface="Stolzl Book" panose="00000500000000000000" pitchFamily="50" charset="-52"/>
              </a:rPr>
              <a:t>оверять тем, кого ты выбрал в свою команду</a:t>
            </a:r>
          </a:p>
          <a:p>
            <a:r>
              <a:rPr lang="ru-RU" sz="2400" dirty="0">
                <a:latin typeface="Stolzl Book" panose="00000500000000000000" pitchFamily="50" charset="-52"/>
              </a:rPr>
              <a:t>д</a:t>
            </a:r>
            <a:r>
              <a:rPr lang="ru-RU" sz="2400" dirty="0" smtClean="0">
                <a:latin typeface="Stolzl Book" panose="00000500000000000000" pitchFamily="50" charset="-52"/>
              </a:rPr>
              <a:t>елегировать</a:t>
            </a:r>
          </a:p>
          <a:p>
            <a:r>
              <a:rPr lang="ru-RU" sz="2400" dirty="0">
                <a:latin typeface="Stolzl Book" panose="00000500000000000000" pitchFamily="50" charset="-52"/>
              </a:rPr>
              <a:t>д</a:t>
            </a:r>
            <a:r>
              <a:rPr lang="ru-RU" sz="2400" dirty="0" smtClean="0">
                <a:latin typeface="Stolzl Book" panose="00000500000000000000" pitchFamily="50" charset="-52"/>
              </a:rPr>
              <a:t>авать полномочия на принятие решений в зоне своих функций и задач</a:t>
            </a:r>
          </a:p>
          <a:p>
            <a:r>
              <a:rPr lang="ru-RU" sz="2400" dirty="0">
                <a:latin typeface="Stolzl Book" panose="00000500000000000000" pitchFamily="50" charset="-52"/>
              </a:rPr>
              <a:t>д</a:t>
            </a:r>
            <a:r>
              <a:rPr lang="ru-RU" sz="2400" dirty="0" smtClean="0">
                <a:latin typeface="Stolzl Book" panose="00000500000000000000" pitchFamily="50" charset="-52"/>
              </a:rPr>
              <a:t>авать конструктивную обратную связь по результатам(</a:t>
            </a:r>
            <a:r>
              <a:rPr lang="en-US" altLang="ru-RU" sz="2400" dirty="0" smtClean="0">
                <a:latin typeface="Stolzl Book" panose="00000500000000000000" pitchFamily="50" charset="-52"/>
              </a:rPr>
              <a:t>+-+)</a:t>
            </a:r>
            <a:endParaRPr lang="ru-RU" sz="2400" dirty="0" smtClean="0">
              <a:latin typeface="Stolzl Book" panose="00000500000000000000" pitchFamily="50" charset="-52"/>
            </a:endParaRPr>
          </a:p>
          <a:p>
            <a:r>
              <a:rPr lang="ru-RU" sz="2400" dirty="0">
                <a:latin typeface="Stolzl Book" panose="00000500000000000000" pitchFamily="50" charset="-52"/>
              </a:rPr>
              <a:t>с</a:t>
            </a:r>
            <a:r>
              <a:rPr lang="ru-RU" sz="2400" dirty="0" smtClean="0">
                <a:latin typeface="Stolzl Book" panose="00000500000000000000" pitchFamily="50" charset="-52"/>
              </a:rPr>
              <a:t>оздавать для команды креативное пространство для собственных решений и развития</a:t>
            </a:r>
          </a:p>
          <a:p>
            <a:endParaRPr lang="ru-RU" sz="2000" dirty="0">
              <a:latin typeface="Stolzl Book" panose="00000500000000000000" pitchFamily="50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" t="-513" r="262" b="54103"/>
          <a:stretch/>
        </p:blipFill>
        <p:spPr>
          <a:xfrm>
            <a:off x="280957" y="826477"/>
            <a:ext cx="11430509" cy="542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2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60" y="0"/>
            <a:ext cx="686728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75" y="1009650"/>
            <a:ext cx="4972050" cy="4838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39" y="0"/>
            <a:ext cx="9704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16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207" y="328903"/>
            <a:ext cx="9405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804FF"/>
                </a:solidFill>
                <a:latin typeface="Actay Wide Bd" pitchFamily="50" charset="-52"/>
              </a:rPr>
              <a:t>Мозговой штурм</a:t>
            </a:r>
          </a:p>
          <a:p>
            <a:r>
              <a:rPr lang="ru-RU" sz="4000" dirty="0" smtClean="0">
                <a:solidFill>
                  <a:srgbClr val="0804FF"/>
                </a:solidFill>
                <a:latin typeface="Actay Wide Bd" pitchFamily="50" charset="-52"/>
              </a:rPr>
              <a:t>Стратегическая сессия</a:t>
            </a:r>
            <a:endParaRPr lang="ru-RU" sz="4000" dirty="0">
              <a:solidFill>
                <a:srgbClr val="0804FF"/>
              </a:solidFill>
              <a:latin typeface="Actay Wide Bd" pitchFamily="50" charset="-52"/>
            </a:endParaRPr>
          </a:p>
        </p:txBody>
      </p:sp>
      <p:sp>
        <p:nvSpPr>
          <p:cNvPr id="4" name="Объект 2"/>
          <p:cNvSpPr txBox="1"/>
          <p:nvPr/>
        </p:nvSpPr>
        <p:spPr>
          <a:xfrm>
            <a:off x="650240" y="1981200"/>
            <a:ext cx="11409045" cy="49123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Stolzl Book" panose="00000500000000000000" pitchFamily="50" charset="-52"/>
              </a:rPr>
              <a:t>в</a:t>
            </a:r>
            <a:r>
              <a:rPr lang="ru-RU" sz="2400" dirty="0" smtClean="0">
                <a:latin typeface="Stolzl Book" panose="00000500000000000000" pitchFamily="50" charset="-52"/>
              </a:rPr>
              <a:t>се вовлечены</a:t>
            </a:r>
          </a:p>
          <a:p>
            <a:r>
              <a:rPr lang="ru-RU" sz="2400" dirty="0">
                <a:latin typeface="Stolzl Book" panose="00000500000000000000" pitchFamily="50" charset="-52"/>
              </a:rPr>
              <a:t>н</a:t>
            </a:r>
            <a:r>
              <a:rPr lang="ru-RU" sz="2400" dirty="0" smtClean="0">
                <a:latin typeface="Stolzl Book" panose="00000500000000000000" pitchFamily="50" charset="-52"/>
              </a:rPr>
              <a:t>а всех есть ответственность</a:t>
            </a:r>
          </a:p>
          <a:p>
            <a:r>
              <a:rPr lang="ru-RU" sz="2400" dirty="0">
                <a:latin typeface="Stolzl Book" panose="00000500000000000000" pitchFamily="50" charset="-52"/>
              </a:rPr>
              <a:t>в</a:t>
            </a:r>
            <a:r>
              <a:rPr lang="ru-RU" sz="2400" dirty="0" smtClean="0">
                <a:latin typeface="Stolzl Book" panose="00000500000000000000" pitchFamily="50" charset="-52"/>
              </a:rPr>
              <a:t>се чувствуют свой вклад</a:t>
            </a:r>
          </a:p>
          <a:p>
            <a:r>
              <a:rPr lang="ru-RU" sz="2400" dirty="0">
                <a:latin typeface="Stolzl Book" panose="00000500000000000000" pitchFamily="50" charset="-52"/>
              </a:rPr>
              <a:t>р</a:t>
            </a:r>
            <a:r>
              <a:rPr lang="ru-RU" sz="2400" dirty="0" smtClean="0">
                <a:latin typeface="Stolzl Book" panose="00000500000000000000" pitchFamily="50" charset="-52"/>
              </a:rPr>
              <a:t>еализация своих ценностей и сопоставление их с ценностями команды</a:t>
            </a:r>
          </a:p>
          <a:p>
            <a:r>
              <a:rPr lang="ru-RU" sz="2400" dirty="0">
                <a:latin typeface="Stolzl Book" panose="00000500000000000000" pitchFamily="50" charset="-52"/>
              </a:rPr>
              <a:t>р</a:t>
            </a:r>
            <a:r>
              <a:rPr lang="ru-RU" sz="2400" dirty="0" smtClean="0">
                <a:latin typeface="Stolzl Book" panose="00000500000000000000" pitchFamily="50" charset="-52"/>
              </a:rPr>
              <a:t>еализация их запросов/ планов </a:t>
            </a:r>
          </a:p>
          <a:p>
            <a:endParaRPr lang="ru-RU" sz="2400" dirty="0" smtClean="0">
              <a:latin typeface="Stolzl Book" panose="00000500000000000000" pitchFamily="50" charset="-52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rgbClr val="0804FF"/>
                </a:solidFill>
                <a:latin typeface="Stolzl Book" panose="00000500000000000000" pitchFamily="50" charset="-52"/>
              </a:rPr>
              <a:t>     Если сотрудник понимает, что, работая тут, он см</a:t>
            </a:r>
            <a:r>
              <a:rPr lang="ru-RU" sz="2400" dirty="0" smtClean="0">
                <a:solidFill>
                  <a:srgbClr val="0804FF"/>
                </a:solidFill>
                <a:latin typeface="Stolzl Book" panose="00000500000000000000" pitchFamily="50" charset="-52"/>
                <a:sym typeface="+mn-ea"/>
              </a:rPr>
              <a:t>ож</a:t>
            </a:r>
            <a:r>
              <a:rPr lang="ru-RU" sz="2400" dirty="0" smtClean="0">
                <a:solidFill>
                  <a:srgbClr val="0804FF"/>
                </a:solidFill>
                <a:latin typeface="Stolzl Book" panose="00000500000000000000" pitchFamily="50" charset="-52"/>
              </a:rPr>
              <a:t>ет        реализовать свои цели, то он будет хорошо работать</a:t>
            </a:r>
            <a:endParaRPr lang="ru-RU" sz="2400" dirty="0">
              <a:solidFill>
                <a:srgbClr val="0804FF"/>
              </a:solidFill>
              <a:latin typeface="Stolzl Book" panose="00000500000000000000" pitchFamily="50" charset="-5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207" y="328903"/>
            <a:ext cx="693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804FF"/>
                </a:solidFill>
                <a:latin typeface="Actay Wide Bd" pitchFamily="50" charset="-52"/>
              </a:rPr>
              <a:t>УПРАВЛЕНИЕ – ЭТО</a:t>
            </a:r>
            <a:endParaRPr lang="ru-RU" sz="4800" dirty="0">
              <a:solidFill>
                <a:srgbClr val="0804FF"/>
              </a:solidFill>
              <a:latin typeface="Actay Wide Bd" pitchFamily="50" charset="-52"/>
            </a:endParaRPr>
          </a:p>
        </p:txBody>
      </p:sp>
      <p:sp>
        <p:nvSpPr>
          <p:cNvPr id="4" name="Объект 4"/>
          <p:cNvSpPr txBox="1"/>
          <p:nvPr/>
        </p:nvSpPr>
        <p:spPr>
          <a:xfrm>
            <a:off x="502297" y="1349764"/>
            <a:ext cx="10515600" cy="28023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dirty="0">
                <a:latin typeface="Stolzl Book" panose="00000500000000000000" pitchFamily="50" charset="-52"/>
              </a:rPr>
              <a:t>п</a:t>
            </a:r>
            <a:r>
              <a:rPr lang="ru-RU" sz="4000" dirty="0" smtClean="0">
                <a:latin typeface="Stolzl Book" panose="00000500000000000000" pitchFamily="50" charset="-52"/>
              </a:rPr>
              <a:t>роцесс определения и достижения организационных целей путём умелой и эффективной координации различных ресурсов.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02"/>
          <a:stretch>
            <a:fillRect/>
          </a:stretch>
        </p:blipFill>
        <p:spPr>
          <a:xfrm>
            <a:off x="0" y="0"/>
            <a:ext cx="12192000" cy="58223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900" y="358943"/>
            <a:ext cx="8313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804FF"/>
                </a:solidFill>
                <a:latin typeface="Actay Wide Bd" pitchFamily="50" charset="-52"/>
              </a:rPr>
              <a:t>ОСНОВЫ УПРАВЛЕНИЯ</a:t>
            </a:r>
            <a:endParaRPr lang="ru-RU" sz="4800" dirty="0">
              <a:solidFill>
                <a:srgbClr val="0804FF"/>
              </a:solidFill>
              <a:latin typeface="Actay Wide Bd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95533" y="1548883"/>
            <a:ext cx="4186335" cy="4756136"/>
          </a:xfrm>
          <a:prstGeom prst="rect">
            <a:avLst/>
          </a:prstGeom>
          <a:solidFill>
            <a:srgbClr val="080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Stolzl Book" panose="00000500000000000000" pitchFamily="50" charset="-52"/>
              </a:rPr>
              <a:t>Управленческий цикл:</a:t>
            </a:r>
          </a:p>
          <a:p>
            <a:pPr algn="ctr"/>
            <a:endParaRPr lang="ru-RU" dirty="0">
              <a:latin typeface="Stolzl Book" panose="00000500000000000000" pitchFamily="50" charset="-52"/>
            </a:endParaRPr>
          </a:p>
          <a:p>
            <a:pPr algn="ctr"/>
            <a:r>
              <a:rPr lang="ru-RU" sz="2000" dirty="0" smtClean="0">
                <a:latin typeface="Stolzl Book" panose="00000500000000000000" pitchFamily="50" charset="-52"/>
              </a:rPr>
              <a:t>Анализ</a:t>
            </a:r>
          </a:p>
          <a:p>
            <a:pPr algn="ctr"/>
            <a:r>
              <a:rPr lang="ru-RU" sz="2000" dirty="0" smtClean="0">
                <a:latin typeface="Stolzl Book" panose="00000500000000000000" pitchFamily="50" charset="-52"/>
              </a:rPr>
              <a:t>Планирование</a:t>
            </a:r>
          </a:p>
          <a:p>
            <a:pPr algn="ctr"/>
            <a:r>
              <a:rPr lang="ru-RU" sz="2000" dirty="0" smtClean="0">
                <a:latin typeface="Stolzl Book" panose="00000500000000000000" pitchFamily="50" charset="-52"/>
              </a:rPr>
              <a:t>Организация</a:t>
            </a:r>
          </a:p>
          <a:p>
            <a:pPr algn="ctr"/>
            <a:r>
              <a:rPr lang="ru-RU" sz="2000" dirty="0" smtClean="0">
                <a:latin typeface="Stolzl Book" panose="00000500000000000000" pitchFamily="50" charset="-52"/>
              </a:rPr>
              <a:t>Мотивация</a:t>
            </a:r>
          </a:p>
          <a:p>
            <a:pPr algn="ctr"/>
            <a:r>
              <a:rPr lang="ru-RU" sz="2000" dirty="0" smtClean="0">
                <a:latin typeface="Stolzl Book" panose="00000500000000000000" pitchFamily="50" charset="-52"/>
              </a:rPr>
              <a:t>Контроль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70643" y="1548883"/>
            <a:ext cx="4186335" cy="4756136"/>
          </a:xfrm>
          <a:prstGeom prst="rect">
            <a:avLst/>
          </a:prstGeom>
          <a:solidFill>
            <a:srgbClr val="080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Stolzl Book" panose="00000500000000000000" pitchFamily="50" charset="-52"/>
              </a:rPr>
              <a:t>Ресурсы:</a:t>
            </a:r>
          </a:p>
          <a:p>
            <a:pPr algn="ctr"/>
            <a:endParaRPr lang="ru-RU" sz="2400" dirty="0">
              <a:latin typeface="Stolzl Book" panose="00000500000000000000" pitchFamily="50" charset="-52"/>
            </a:endParaRPr>
          </a:p>
          <a:p>
            <a:pPr algn="ctr"/>
            <a:r>
              <a:rPr lang="ru-RU" sz="2000" dirty="0" smtClean="0">
                <a:latin typeface="Stolzl Book" panose="00000500000000000000" pitchFamily="50" charset="-52"/>
              </a:rPr>
              <a:t>Материально-технические</a:t>
            </a:r>
          </a:p>
          <a:p>
            <a:pPr algn="ctr"/>
            <a:r>
              <a:rPr lang="ru-RU" sz="2000" dirty="0" smtClean="0">
                <a:latin typeface="Stolzl Book" panose="00000500000000000000" pitchFamily="50" charset="-52"/>
              </a:rPr>
              <a:t>Финансы</a:t>
            </a:r>
          </a:p>
          <a:p>
            <a:pPr algn="ctr"/>
            <a:r>
              <a:rPr lang="ru-RU" sz="2000" dirty="0" smtClean="0">
                <a:latin typeface="Stolzl Book" panose="00000500000000000000" pitchFamily="50" charset="-52"/>
              </a:rPr>
              <a:t>Человеческие ресурсы</a:t>
            </a:r>
            <a:endParaRPr lang="ru-RU" sz="2000" dirty="0">
              <a:latin typeface="Stolzl Book" panose="00000500000000000000" pitchFamily="50" charset="-5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9868" y="1870983"/>
            <a:ext cx="2886075" cy="3180550"/>
          </a:xfrm>
          <a:prstGeom prst="rect">
            <a:avLst/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186668" y="1529681"/>
            <a:ext cx="733425" cy="7334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804FF"/>
                </a:solidFill>
                <a:latin typeface="Actay Wide Bd" pitchFamily="50" charset="-52"/>
              </a:rPr>
              <a:t>1</a:t>
            </a:r>
            <a:endParaRPr lang="ru-RU" sz="3200" dirty="0">
              <a:solidFill>
                <a:srgbClr val="0804FF"/>
              </a:solidFill>
              <a:latin typeface="Actay Wide Bd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3305" y="1870983"/>
            <a:ext cx="2886075" cy="3180550"/>
          </a:xfrm>
          <a:prstGeom prst="rect">
            <a:avLst/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бъект 2"/>
          <p:cNvSpPr txBox="1"/>
          <p:nvPr/>
        </p:nvSpPr>
        <p:spPr>
          <a:xfrm>
            <a:off x="4493304" y="2309132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bg1"/>
                </a:solidFill>
                <a:latin typeface="Stolzl Book" panose="00000500000000000000" pitchFamily="50" charset="-52"/>
              </a:rPr>
              <a:t>Хороший руководитель знает и решает задачи своего коллектива.</a:t>
            </a:r>
          </a:p>
        </p:txBody>
      </p:sp>
      <p:sp>
        <p:nvSpPr>
          <p:cNvPr id="8" name="Овал 7"/>
          <p:cNvSpPr/>
          <p:nvPr/>
        </p:nvSpPr>
        <p:spPr>
          <a:xfrm>
            <a:off x="5560105" y="1529681"/>
            <a:ext cx="733425" cy="7334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804FF"/>
                </a:solidFill>
                <a:latin typeface="Actay Wide Bd" pitchFamily="50" charset="-52"/>
              </a:rPr>
              <a:t>2</a:t>
            </a:r>
            <a:endParaRPr lang="ru-RU" sz="3200" dirty="0">
              <a:solidFill>
                <a:srgbClr val="0804FF"/>
              </a:solidFill>
              <a:latin typeface="Actay Wide Bd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17544" y="1870983"/>
            <a:ext cx="2886075" cy="3180550"/>
          </a:xfrm>
          <a:prstGeom prst="rect">
            <a:avLst/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бъект 2"/>
          <p:cNvSpPr txBox="1"/>
          <p:nvPr/>
        </p:nvSpPr>
        <p:spPr>
          <a:xfrm>
            <a:off x="7917543" y="2309132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bg1"/>
                </a:solidFill>
                <a:latin typeface="Stolzl Book" panose="00000500000000000000" pitchFamily="50" charset="-52"/>
              </a:rPr>
              <a:t>Постоянное общение и приобщение</a:t>
            </a:r>
          </a:p>
          <a:p>
            <a:r>
              <a:rPr lang="ru-RU" sz="2400" dirty="0">
                <a:solidFill>
                  <a:schemeClr val="bg1"/>
                </a:solidFill>
                <a:latin typeface="Stolzl Book" panose="00000500000000000000" pitchFamily="50" charset="-52"/>
              </a:rPr>
              <a:t>Делать выводы, ставить цели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Овал 11"/>
          <p:cNvSpPr/>
          <p:nvPr/>
        </p:nvSpPr>
        <p:spPr>
          <a:xfrm>
            <a:off x="8984344" y="1529681"/>
            <a:ext cx="733425" cy="7334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804FF"/>
                </a:solidFill>
                <a:latin typeface="Actay Wide Bd" pitchFamily="50" charset="-52"/>
              </a:rPr>
              <a:t>3</a:t>
            </a:r>
            <a:endParaRPr lang="ru-RU" sz="3200" dirty="0">
              <a:solidFill>
                <a:srgbClr val="0804FF"/>
              </a:solidFill>
              <a:latin typeface="Actay Wide Bd" pitchFamily="50" charset="-52"/>
            </a:endParaRPr>
          </a:p>
        </p:txBody>
      </p:sp>
      <p:sp>
        <p:nvSpPr>
          <p:cNvPr id="14" name="Объект 2"/>
          <p:cNvSpPr txBox="1"/>
          <p:nvPr/>
        </p:nvSpPr>
        <p:spPr>
          <a:xfrm>
            <a:off x="1145264" y="2309132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00" dirty="0">
                <a:solidFill>
                  <a:schemeClr val="bg1"/>
                </a:solidFill>
                <a:latin typeface="Stolzl Book" panose="00000500000000000000" pitchFamily="50" charset="-52"/>
              </a:rPr>
              <a:t>Быть </a:t>
            </a:r>
            <a:r>
              <a:rPr lang="ru-RU" sz="2600" dirty="0" smtClean="0">
                <a:solidFill>
                  <a:schemeClr val="bg1"/>
                </a:solidFill>
                <a:latin typeface="Stolzl Book" panose="00000500000000000000" pitchFamily="50" charset="-52"/>
              </a:rPr>
              <a:t>на равных</a:t>
            </a:r>
            <a:r>
              <a:rPr lang="ru-RU" sz="2600" dirty="0">
                <a:solidFill>
                  <a:schemeClr val="bg1"/>
                </a:solidFill>
                <a:latin typeface="Stolzl Book" panose="00000500000000000000" pitchFamily="50" charset="-52"/>
              </a:rPr>
              <a:t>!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bg1"/>
                </a:solidFill>
                <a:latin typeface="Stolzl Book" panose="00000500000000000000" pitchFamily="50" charset="-52"/>
              </a:rPr>
              <a:t>Изучить свою команду!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bg1"/>
                </a:solidFill>
                <a:latin typeface="Stolzl Book" panose="00000500000000000000" pitchFamily="50" charset="-52"/>
              </a:rPr>
              <a:t>Собрать их цели, идеи. Знать их ценности.</a:t>
            </a:r>
          </a:p>
          <a:p>
            <a:pPr marL="0" indent="0" algn="ctr">
              <a:buNone/>
            </a:pPr>
            <a:endParaRPr lang="ru-RU" sz="2400" dirty="0">
              <a:solidFill>
                <a:schemeClr val="bg1"/>
              </a:solidFill>
              <a:latin typeface="Stolzl Book" panose="00000500000000000000" pitchFamily="50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900" y="358943"/>
            <a:ext cx="11411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804FF"/>
                </a:solidFill>
                <a:latin typeface="Actay Wide Bd" pitchFamily="50" charset="-52"/>
              </a:rPr>
              <a:t>НЕ БОЙСЯ, К ТЕБЕ ПРИДУТ ТВОИ</a:t>
            </a:r>
            <a:endParaRPr lang="ru-RU" sz="4800" dirty="0">
              <a:solidFill>
                <a:srgbClr val="0804FF"/>
              </a:solidFill>
              <a:latin typeface="Actay Wide Bd" pitchFamily="50" charset="-5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"/>
            <a:ext cx="12192000" cy="685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2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" y="0"/>
            <a:ext cx="12181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81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329" y="225969"/>
            <a:ext cx="11411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804FF"/>
                </a:solidFill>
                <a:latin typeface="Actay Wide Bd" pitchFamily="50" charset="-52"/>
              </a:rPr>
              <a:t>АЗБУКА ПОКОЛЕНИЙ</a:t>
            </a:r>
            <a:endParaRPr lang="ru-RU" sz="4800" dirty="0">
              <a:solidFill>
                <a:srgbClr val="0804FF"/>
              </a:solidFill>
              <a:latin typeface="Actay Wide Bd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6861" y="1282934"/>
            <a:ext cx="2334260" cy="43338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Stolzl Book" panose="00000500000000000000" pitchFamily="50" charset="-52"/>
              </a:rPr>
              <a:t>БЭБИ-БУМЕРЫ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Stolzl Book" panose="00000500000000000000" pitchFamily="50" charset="-52"/>
              </a:rPr>
              <a:t>(1944-1963)</a:t>
            </a:r>
          </a:p>
          <a:p>
            <a:pPr algn="ctr"/>
            <a:endParaRPr lang="ru-RU" dirty="0">
              <a:solidFill>
                <a:schemeClr val="tx1"/>
              </a:solidFill>
              <a:latin typeface="Stolzl Book" panose="00000500000000000000" pitchFamily="50" charset="-52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Stolzl Book" panose="00000500000000000000" pitchFamily="50" charset="-52"/>
              </a:rPr>
              <a:t>светлое будущее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Stolzl Book" panose="00000500000000000000" pitchFamily="50" charset="-52"/>
              </a:rPr>
              <a:t>коллектив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Stolzl Book" panose="00000500000000000000" pitchFamily="50" charset="-52"/>
              </a:rPr>
              <a:t>ударный труд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Stolzl Book" panose="00000500000000000000" pitchFamily="50" charset="-52"/>
              </a:rPr>
              <a:t>патриотизм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Stolzl Book" panose="00000500000000000000" pitchFamily="50" charset="-52"/>
              </a:rPr>
              <a:t>книги</a:t>
            </a:r>
            <a:endParaRPr lang="ru-RU" dirty="0">
              <a:solidFill>
                <a:schemeClr val="tx1"/>
              </a:solidFill>
              <a:latin typeface="Stolzl Book" panose="00000500000000000000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00671" y="1282934"/>
            <a:ext cx="2400935" cy="43351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Stolzl Book" panose="00000500000000000000" pitchFamily="50" charset="-52"/>
              </a:rPr>
              <a:t>ПОКОЛЕНИЕ </a:t>
            </a:r>
            <a:r>
              <a:rPr lang="en-US" altLang="ru-RU" sz="1500" dirty="0">
                <a:solidFill>
                  <a:schemeClr val="tx1"/>
                </a:solidFill>
                <a:latin typeface="Stolzl Book" panose="00000500000000000000" pitchFamily="50" charset="-52"/>
              </a:rPr>
              <a:t>X</a:t>
            </a:r>
          </a:p>
          <a:p>
            <a:pPr algn="ctr"/>
            <a:r>
              <a:rPr lang="en-US" altLang="ru-RU" sz="1500" dirty="0">
                <a:solidFill>
                  <a:schemeClr val="tx1"/>
                </a:solidFill>
                <a:latin typeface="Stolzl Book" panose="00000500000000000000" pitchFamily="50" charset="-52"/>
              </a:rPr>
              <a:t>(1964-1984)</a:t>
            </a:r>
          </a:p>
          <a:p>
            <a:pPr algn="ctr"/>
            <a:r>
              <a:rPr lang="ru-RU" altLang="en-US" sz="1500" dirty="0">
                <a:solidFill>
                  <a:schemeClr val="tx1"/>
                </a:solidFill>
                <a:latin typeface="Stolzl Book" panose="00000500000000000000" pitchFamily="50" charset="-52"/>
                <a:sym typeface="+mn-ea"/>
              </a:rPr>
              <a:t>распад СССР</a:t>
            </a:r>
            <a:endParaRPr lang="ru-RU" altLang="en-US" sz="1500" dirty="0">
              <a:solidFill>
                <a:schemeClr val="tx1"/>
              </a:solidFill>
              <a:latin typeface="Stolzl Book" panose="00000500000000000000" pitchFamily="50" charset="-52"/>
            </a:endParaRPr>
          </a:p>
          <a:p>
            <a:pPr algn="ctr"/>
            <a:endParaRPr lang="en-US" altLang="ru-RU" sz="1500" dirty="0">
              <a:solidFill>
                <a:schemeClr val="tx1"/>
              </a:solidFill>
              <a:latin typeface="Stolzl Book" panose="00000500000000000000" pitchFamily="50" charset="-52"/>
            </a:endParaRPr>
          </a:p>
          <a:p>
            <a:pPr algn="ctr"/>
            <a:r>
              <a:rPr lang="ru-RU" altLang="en-US" sz="1500" dirty="0">
                <a:solidFill>
                  <a:schemeClr val="tx1"/>
                </a:solidFill>
                <a:latin typeface="Stolzl Book" panose="00000500000000000000" pitchFamily="50" charset="-52"/>
              </a:rPr>
              <a:t>«с ключом на шее»</a:t>
            </a:r>
          </a:p>
          <a:p>
            <a:pPr algn="ctr"/>
            <a:r>
              <a:rPr lang="ru-RU" altLang="en-US" sz="1500" dirty="0">
                <a:solidFill>
                  <a:schemeClr val="tx1"/>
                </a:solidFill>
                <a:latin typeface="Stolzl Book" panose="00000500000000000000" pitchFamily="50" charset="-52"/>
              </a:rPr>
              <a:t>улица /коммуникации</a:t>
            </a:r>
          </a:p>
          <a:p>
            <a:pPr algn="ctr"/>
            <a:r>
              <a:rPr lang="ru-RU" altLang="en-US" sz="1500" dirty="0">
                <a:solidFill>
                  <a:schemeClr val="tx1"/>
                </a:solidFill>
                <a:latin typeface="Stolzl Book" panose="00000500000000000000" pitchFamily="50" charset="-52"/>
              </a:rPr>
              <a:t>гиперответсвенность</a:t>
            </a:r>
          </a:p>
          <a:p>
            <a:pPr algn="ctr"/>
            <a:r>
              <a:rPr lang="ru-RU" sz="1500" dirty="0">
                <a:solidFill>
                  <a:schemeClr val="tx1"/>
                </a:solidFill>
                <a:latin typeface="Stolzl Book" panose="00000500000000000000" pitchFamily="50" charset="-52"/>
              </a:rPr>
              <a:t>быстро адаптируются</a:t>
            </a:r>
          </a:p>
          <a:p>
            <a:pPr algn="ctr"/>
            <a:r>
              <a:rPr lang="ru-RU" sz="1500" dirty="0">
                <a:solidFill>
                  <a:schemeClr val="tx1"/>
                </a:solidFill>
                <a:latin typeface="Stolzl Book" panose="00000500000000000000" pitchFamily="50" charset="-52"/>
              </a:rPr>
              <a:t>стойкость к сложностям</a:t>
            </a:r>
          </a:p>
          <a:p>
            <a:pPr algn="ctr"/>
            <a:endParaRPr lang="ru-RU" sz="1500" dirty="0">
              <a:solidFill>
                <a:schemeClr val="tx1"/>
              </a:solidFill>
              <a:latin typeface="Stolzl Book" panose="00000500000000000000" pitchFamily="50" charset="-52"/>
            </a:endParaRPr>
          </a:p>
          <a:p>
            <a:pPr algn="ctr"/>
            <a:r>
              <a:rPr lang="ru-RU" sz="1500" dirty="0">
                <a:solidFill>
                  <a:schemeClr val="tx1"/>
                </a:solidFill>
                <a:latin typeface="Stolzl Book" panose="00000500000000000000" pitchFamily="50" charset="-52"/>
              </a:rPr>
              <a:t>материальные блага\финансовая стабильность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1791" y="1265789"/>
            <a:ext cx="2580640" cy="43516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Stolzl Book" panose="00000500000000000000" pitchFamily="50" charset="-52"/>
              </a:rPr>
              <a:t>ПОКОЛЕНИЕ </a:t>
            </a:r>
            <a:r>
              <a:rPr lang="en-US" altLang="ru-RU" dirty="0">
                <a:solidFill>
                  <a:schemeClr val="tx1"/>
                </a:solidFill>
                <a:latin typeface="Stolzl Book" panose="00000500000000000000" pitchFamily="50" charset="-52"/>
              </a:rPr>
              <a:t>Y</a:t>
            </a:r>
          </a:p>
          <a:p>
            <a:pPr algn="ctr"/>
            <a:r>
              <a:rPr lang="en-US" altLang="ru-RU" dirty="0">
                <a:solidFill>
                  <a:schemeClr val="tx1"/>
                </a:solidFill>
                <a:latin typeface="Stolzl Book" panose="00000500000000000000" pitchFamily="50" charset="-52"/>
              </a:rPr>
              <a:t>(1984-2003)</a:t>
            </a:r>
          </a:p>
          <a:p>
            <a:pPr algn="ctr"/>
            <a:r>
              <a:rPr lang="ru-RU" altLang="en-US" dirty="0">
                <a:solidFill>
                  <a:schemeClr val="tx1"/>
                </a:solidFill>
                <a:latin typeface="Stolzl Book" panose="00000500000000000000" pitchFamily="50" charset="-52"/>
              </a:rPr>
              <a:t>новая Россия</a:t>
            </a:r>
          </a:p>
          <a:p>
            <a:pPr algn="ctr"/>
            <a:endParaRPr lang="en-US" altLang="ru-RU" dirty="0">
              <a:solidFill>
                <a:schemeClr val="tx1"/>
              </a:solidFill>
              <a:latin typeface="Stolzl Book" panose="00000500000000000000" pitchFamily="50" charset="-52"/>
            </a:endParaRPr>
          </a:p>
          <a:p>
            <a:pPr algn="ctr"/>
            <a:r>
              <a:rPr lang="ru-RU" altLang="en-US" dirty="0">
                <a:solidFill>
                  <a:schemeClr val="tx1"/>
                </a:solidFill>
                <a:latin typeface="Stolzl Book" panose="00000500000000000000" pitchFamily="50" charset="-52"/>
              </a:rPr>
              <a:t>свобода слова/критика</a:t>
            </a:r>
          </a:p>
          <a:p>
            <a:pPr algn="ctr"/>
            <a:r>
              <a:rPr lang="ru-RU" altLang="en-US" dirty="0">
                <a:solidFill>
                  <a:schemeClr val="tx1"/>
                </a:solidFill>
                <a:latin typeface="Stolzl Book" panose="00000500000000000000" pitchFamily="50" charset="-52"/>
              </a:rPr>
              <a:t>отсутствие авторитетов</a:t>
            </a:r>
          </a:p>
          <a:p>
            <a:pPr algn="ctr"/>
            <a:r>
              <a:rPr lang="ru-RU" altLang="en-US" dirty="0">
                <a:solidFill>
                  <a:schemeClr val="tx1"/>
                </a:solidFill>
                <a:latin typeface="Stolzl Book" panose="00000500000000000000" pitchFamily="50" charset="-52"/>
              </a:rPr>
              <a:t>статусное потребление</a:t>
            </a:r>
          </a:p>
          <a:p>
            <a:pPr algn="ctr"/>
            <a:endParaRPr lang="ru-RU" altLang="en-US" dirty="0">
              <a:solidFill>
                <a:schemeClr val="tx1"/>
              </a:solidFill>
              <a:latin typeface="Stolzl Book" panose="00000500000000000000" pitchFamily="50" charset="-52"/>
            </a:endParaRPr>
          </a:p>
          <a:p>
            <a:pPr algn="ctr"/>
            <a:r>
              <a:rPr lang="ru-RU" altLang="en-US" dirty="0">
                <a:solidFill>
                  <a:schemeClr val="tx1"/>
                </a:solidFill>
                <a:latin typeface="Stolzl Book" panose="00000500000000000000" pitchFamily="50" charset="-52"/>
              </a:rPr>
              <a:t>амбиции\позитивная внешняя оценка</a:t>
            </a:r>
            <a:endParaRPr lang="ru-RU" dirty="0">
              <a:solidFill>
                <a:schemeClr val="tx1"/>
              </a:solidFill>
              <a:latin typeface="Stolzl Book" panose="00000500000000000000" pitchFamily="50" charset="-52"/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02616" y="1265789"/>
            <a:ext cx="2569210" cy="43503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ПОКОЛЕНИЕ </a:t>
            </a:r>
            <a:r>
              <a:rPr lang="en-US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Z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(</a:t>
            </a:r>
            <a:r>
              <a:rPr lang="en-US" altLang="ru-RU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2004-2023) </a:t>
            </a:r>
            <a:endParaRPr lang="ru-RU" altLang="ru-RU" sz="1600" dirty="0" smtClean="0">
              <a:solidFill>
                <a:schemeClr val="tx1"/>
              </a:solidFill>
              <a:latin typeface="Stolzl Book" panose="00000500000000000000" pitchFamily="50" charset="-52"/>
            </a:endParaRPr>
          </a:p>
          <a:p>
            <a:pPr algn="ctr"/>
            <a:endParaRPr lang="en-US" altLang="ru-RU" sz="1600" dirty="0">
              <a:solidFill>
                <a:schemeClr val="tx1"/>
              </a:solidFill>
              <a:latin typeface="Stolzl Book" panose="00000500000000000000" pitchFamily="50" charset="-52"/>
            </a:endParaRPr>
          </a:p>
          <a:p>
            <a:pPr algn="ctr"/>
            <a:r>
              <a:rPr lang="ru-RU" altLang="en-US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интернет\гаджеты</a:t>
            </a:r>
          </a:p>
          <a:p>
            <a:pPr algn="ctr"/>
            <a:r>
              <a:rPr lang="ru-RU" altLang="en-US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профицит товаров</a:t>
            </a:r>
          </a:p>
          <a:p>
            <a:pPr algn="ctr"/>
            <a:r>
              <a:rPr lang="ru-RU" altLang="en-US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кастомизация\ уникальность</a:t>
            </a:r>
          </a:p>
          <a:p>
            <a:pPr algn="ctr"/>
            <a:r>
              <a:rPr lang="ru-RU" altLang="en-US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экология\здоровье</a:t>
            </a:r>
          </a:p>
          <a:p>
            <a:pPr algn="ctr"/>
            <a:r>
              <a:rPr lang="ru-RU" altLang="en-US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живое общение</a:t>
            </a:r>
          </a:p>
          <a:p>
            <a:pPr algn="ctr"/>
            <a:r>
              <a:rPr lang="ru-RU" altLang="en-US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псих. поддержка</a:t>
            </a:r>
          </a:p>
          <a:p>
            <a:pPr algn="ctr"/>
            <a:r>
              <a:rPr lang="en-US" altLang="en-US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инновациях</a:t>
            </a:r>
            <a:r>
              <a:rPr lang="en-US" altLang="ru-RU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, </a:t>
            </a:r>
            <a:r>
              <a:rPr lang="en-US" altLang="en-US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высоких</a:t>
            </a:r>
            <a:r>
              <a:rPr lang="en-US" altLang="ru-RU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технологиях</a:t>
            </a:r>
            <a:r>
              <a:rPr lang="en-US" altLang="ru-RU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, </a:t>
            </a:r>
            <a:r>
              <a:rPr lang="en-US" altLang="en-US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стартапах</a:t>
            </a:r>
            <a:r>
              <a:rPr lang="en-US" altLang="ru-RU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, </a:t>
            </a:r>
            <a:r>
              <a:rPr lang="en-US" altLang="en-US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финансовой</a:t>
            </a:r>
            <a:r>
              <a:rPr lang="en-US" altLang="ru-RU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грамотности</a:t>
            </a:r>
            <a:r>
              <a:rPr lang="en-US" altLang="ru-RU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.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0329" y="225969"/>
            <a:ext cx="11411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804FF"/>
                </a:solidFill>
                <a:latin typeface="Actay Wide Bd" pitchFamily="50" charset="-52"/>
              </a:rPr>
              <a:t>ОТНОШЕНИЕ К РАБОТЕ</a:t>
            </a:r>
            <a:endParaRPr lang="ru-RU" sz="4800" dirty="0">
              <a:solidFill>
                <a:srgbClr val="0804FF"/>
              </a:solidFill>
              <a:latin typeface="Actay Wide Bd" pitchFamily="50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6861" y="1282934"/>
            <a:ext cx="2334260" cy="43338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Stolzl Book" panose="00000500000000000000" pitchFamily="50" charset="-52"/>
              </a:rPr>
              <a:t>БЭБИ-БУМЕРЫ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Stolzl Book" panose="00000500000000000000" pitchFamily="50" charset="-52"/>
              </a:rPr>
              <a:t>(1944-1963)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Stolzl Book" panose="00000500000000000000" pitchFamily="50" charset="-52"/>
              </a:rPr>
              <a:t>после ВОВ</a:t>
            </a:r>
          </a:p>
          <a:p>
            <a:pPr algn="ctr"/>
            <a:endParaRPr lang="ru-RU" dirty="0">
              <a:solidFill>
                <a:schemeClr val="tx1"/>
              </a:solidFill>
              <a:latin typeface="Stolzl Book" panose="00000500000000000000" pitchFamily="50" charset="-52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работа - важная часть жизни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Мотивация: карьера, соц. гарантии, </a:t>
            </a:r>
            <a:r>
              <a:rPr lang="ru-RU" sz="1600" dirty="0" smtClean="0">
                <a:solidFill>
                  <a:schemeClr val="tx1"/>
                </a:solidFill>
                <a:latin typeface="Stolzl Book" panose="00000500000000000000" pitchFamily="50" charset="-52"/>
              </a:rPr>
              <a:t>уважение</a:t>
            </a:r>
            <a:endParaRPr lang="ru-RU" sz="1600" dirty="0">
              <a:solidFill>
                <a:schemeClr val="tx1"/>
              </a:solidFill>
              <a:latin typeface="Stolzl Book" panose="00000500000000000000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00671" y="1282934"/>
            <a:ext cx="2400935" cy="43351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Stolzl Book" panose="00000500000000000000" pitchFamily="50" charset="-52"/>
              </a:rPr>
              <a:t>ПОКОЛЕНИЕ </a:t>
            </a:r>
            <a:r>
              <a:rPr lang="en-US" altLang="ru-RU" dirty="0">
                <a:solidFill>
                  <a:schemeClr val="tx1"/>
                </a:solidFill>
                <a:latin typeface="Stolzl Book" panose="00000500000000000000" pitchFamily="50" charset="-52"/>
              </a:rPr>
              <a:t>X</a:t>
            </a:r>
          </a:p>
          <a:p>
            <a:pPr algn="ctr"/>
            <a:r>
              <a:rPr lang="en-US" altLang="ru-RU" dirty="0">
                <a:solidFill>
                  <a:schemeClr val="tx1"/>
                </a:solidFill>
                <a:latin typeface="Stolzl Book" panose="00000500000000000000" pitchFamily="50" charset="-52"/>
              </a:rPr>
              <a:t>(1964-1984)</a:t>
            </a:r>
          </a:p>
          <a:p>
            <a:pPr algn="ctr"/>
            <a:r>
              <a:rPr lang="ru-RU" altLang="en-US" dirty="0">
                <a:solidFill>
                  <a:schemeClr val="tx1"/>
                </a:solidFill>
                <a:latin typeface="Stolzl Book" panose="00000500000000000000" pitchFamily="50" charset="-52"/>
                <a:sym typeface="+mn-ea"/>
              </a:rPr>
              <a:t>распад СССР</a:t>
            </a:r>
          </a:p>
          <a:p>
            <a:pPr algn="ctr"/>
            <a:endParaRPr lang="ru-RU" altLang="en-US" dirty="0">
              <a:solidFill>
                <a:schemeClr val="tx1"/>
              </a:solidFill>
              <a:latin typeface="Stolzl Book" panose="00000500000000000000" pitchFamily="50" charset="-52"/>
              <a:sym typeface="+mn-ea"/>
            </a:endParaRPr>
          </a:p>
          <a:p>
            <a:pPr algn="ctr"/>
            <a:r>
              <a:rPr lang="ru-RU" altLang="en-US" sz="1600" dirty="0">
                <a:solidFill>
                  <a:schemeClr val="tx1"/>
                </a:solidFill>
                <a:latin typeface="Stolzl Book" panose="00000500000000000000" pitchFamily="50" charset="-52"/>
                <a:sym typeface="+mn-ea"/>
              </a:rPr>
              <a:t>перспективы собственного развития, ответсвенные, самостоятельные</a:t>
            </a:r>
          </a:p>
          <a:p>
            <a:pPr algn="ctr"/>
            <a:r>
              <a:rPr lang="ru-RU" altLang="en-US" sz="1600" dirty="0">
                <a:solidFill>
                  <a:schemeClr val="tx1"/>
                </a:solidFill>
                <a:latin typeface="Stolzl Book" panose="00000500000000000000" pitchFamily="50" charset="-52"/>
                <a:sym typeface="+mn-ea"/>
              </a:rPr>
              <a:t>сложные проекты</a:t>
            </a:r>
          </a:p>
          <a:p>
            <a:pPr algn="ctr"/>
            <a:r>
              <a:rPr lang="ru-RU" altLang="en-US" sz="1600" dirty="0" smtClean="0">
                <a:solidFill>
                  <a:schemeClr val="tx1"/>
                </a:solidFill>
                <a:latin typeface="Stolzl Book" panose="00000500000000000000" pitchFamily="50" charset="-52"/>
                <a:sym typeface="+mn-ea"/>
              </a:rPr>
              <a:t>предприниматели</a:t>
            </a:r>
            <a:endParaRPr lang="ru-RU" altLang="en-US" sz="1600" dirty="0">
              <a:solidFill>
                <a:schemeClr val="tx1"/>
              </a:solidFill>
              <a:latin typeface="Stolzl Book" panose="00000500000000000000" pitchFamily="50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11791" y="1265789"/>
            <a:ext cx="2580640" cy="43516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ПОКОЛЕНИЕ </a:t>
            </a:r>
            <a:r>
              <a:rPr lang="en-US" altLang="ru-RU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Y</a:t>
            </a:r>
          </a:p>
          <a:p>
            <a:pPr algn="ctr"/>
            <a:r>
              <a:rPr lang="en-US" altLang="ru-RU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(1984-2003)</a:t>
            </a:r>
          </a:p>
          <a:p>
            <a:pPr algn="ctr"/>
            <a:r>
              <a:rPr lang="ru-RU" altLang="en-US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новая </a:t>
            </a:r>
            <a:r>
              <a:rPr lang="ru-RU" altLang="en-US" sz="1600" dirty="0" smtClean="0">
                <a:solidFill>
                  <a:schemeClr val="tx1"/>
                </a:solidFill>
                <a:latin typeface="Stolzl Book" panose="00000500000000000000" pitchFamily="50" charset="-52"/>
              </a:rPr>
              <a:t>Россия</a:t>
            </a:r>
          </a:p>
          <a:p>
            <a:pPr algn="ctr"/>
            <a:endParaRPr lang="ru-RU" altLang="en-US" sz="1600" dirty="0">
              <a:solidFill>
                <a:schemeClr val="tx1"/>
              </a:solidFill>
              <a:latin typeface="Stolzl Book" panose="00000500000000000000" pitchFamily="50" charset="-52"/>
            </a:endParaRPr>
          </a:p>
          <a:p>
            <a:pPr algn="ctr"/>
            <a:r>
              <a:rPr lang="ru-RU" altLang="en-US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управление собственным временем</a:t>
            </a:r>
          </a:p>
          <a:p>
            <a:pPr algn="ctr"/>
            <a:r>
              <a:rPr lang="ru-RU" altLang="en-US" sz="1600" dirty="0">
                <a:solidFill>
                  <a:schemeClr val="tx1"/>
                </a:solidFill>
                <a:latin typeface="Stolzl Book" panose="00000500000000000000" pitchFamily="50" charset="-52"/>
                <a:sym typeface="+mn-ea"/>
              </a:rPr>
              <a:t>Работа-жизнь\хобби\друзья</a:t>
            </a:r>
          </a:p>
          <a:p>
            <a:pPr algn="ctr"/>
            <a:r>
              <a:rPr lang="ru-RU" altLang="en-US" sz="1600" dirty="0">
                <a:solidFill>
                  <a:schemeClr val="tx1"/>
                </a:solidFill>
                <a:latin typeface="Stolzl Book" panose="00000500000000000000" pitchFamily="50" charset="-52"/>
                <a:sym typeface="+mn-ea"/>
              </a:rPr>
              <a:t>собственное развитие, личный вклад</a:t>
            </a:r>
          </a:p>
          <a:p>
            <a:pPr algn="ctr"/>
            <a:r>
              <a:rPr lang="ru-RU" altLang="en-US" sz="1600" dirty="0">
                <a:solidFill>
                  <a:schemeClr val="tx1"/>
                </a:solidFill>
                <a:latin typeface="Stolzl Book" panose="00000500000000000000" pitchFamily="50" charset="-52"/>
                <a:sym typeface="+mn-ea"/>
              </a:rPr>
              <a:t>позитивные эмоции и реализация </a:t>
            </a:r>
            <a:r>
              <a:rPr lang="ru-RU" altLang="en-US" sz="1600" dirty="0" smtClean="0">
                <a:solidFill>
                  <a:schemeClr val="tx1"/>
                </a:solidFill>
                <a:latin typeface="Stolzl Book" panose="00000500000000000000" pitchFamily="50" charset="-52"/>
                <a:sym typeface="+mn-ea"/>
              </a:rPr>
              <a:t>амбиций</a:t>
            </a:r>
            <a:endParaRPr lang="ru-RU" altLang="en-US" sz="1600" dirty="0">
              <a:solidFill>
                <a:schemeClr val="tx1"/>
              </a:solidFill>
              <a:latin typeface="Stolzl Book" panose="00000500000000000000" pitchFamily="50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02616" y="1265789"/>
            <a:ext cx="2569210" cy="43503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ПОКОЛЕНИЕ </a:t>
            </a:r>
            <a:r>
              <a:rPr lang="en-US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Z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(</a:t>
            </a:r>
            <a:r>
              <a:rPr lang="en-US" altLang="ru-RU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2004-2023) </a:t>
            </a:r>
          </a:p>
          <a:p>
            <a:pPr algn="ctr"/>
            <a:endParaRPr lang="en-US" altLang="ru-RU" sz="1600" dirty="0">
              <a:solidFill>
                <a:schemeClr val="tx1"/>
              </a:solidFill>
              <a:latin typeface="Stolzl Book" panose="00000500000000000000" pitchFamily="50" charset="-52"/>
            </a:endParaRPr>
          </a:p>
          <a:p>
            <a:pPr algn="ctr"/>
            <a:r>
              <a:rPr lang="ru-RU" altLang="en-US" sz="1600" dirty="0" err="1" smtClean="0">
                <a:solidFill>
                  <a:schemeClr val="tx1"/>
                </a:solidFill>
                <a:latin typeface="Stolzl Book" panose="00000500000000000000" pitchFamily="50" charset="-52"/>
              </a:rPr>
              <a:t>удалёнка</a:t>
            </a:r>
            <a:endParaRPr lang="ru-RU" altLang="en-US" sz="1600" dirty="0">
              <a:solidFill>
                <a:schemeClr val="tx1"/>
              </a:solidFill>
              <a:latin typeface="Stolzl Book" panose="00000500000000000000" pitchFamily="50" charset="-52"/>
            </a:endParaRPr>
          </a:p>
          <a:p>
            <a:pPr algn="ctr"/>
            <a:r>
              <a:rPr lang="ru-RU" altLang="en-US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личные смыслы</a:t>
            </a:r>
          </a:p>
          <a:p>
            <a:pPr algn="ctr"/>
            <a:r>
              <a:rPr lang="ru-RU" altLang="en-US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личные ценности</a:t>
            </a:r>
          </a:p>
          <a:p>
            <a:pPr algn="ctr"/>
            <a:r>
              <a:rPr lang="ru-RU" altLang="en-US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самореализация</a:t>
            </a:r>
          </a:p>
          <a:p>
            <a:pPr algn="ctr"/>
            <a:endParaRPr lang="ru-RU" altLang="en-US" sz="1600" dirty="0">
              <a:solidFill>
                <a:schemeClr val="tx1"/>
              </a:solidFill>
              <a:latin typeface="Stolzl Book" panose="00000500000000000000" pitchFamily="50" charset="-52"/>
            </a:endParaRPr>
          </a:p>
          <a:p>
            <a:pPr algn="ctr"/>
            <a:r>
              <a:rPr lang="ru-RU" altLang="en-US" sz="1600" dirty="0">
                <a:solidFill>
                  <a:schemeClr val="tx1"/>
                </a:solidFill>
                <a:latin typeface="Stolzl Book" panose="00000500000000000000" pitchFamily="50" charset="-52"/>
              </a:rPr>
              <a:t>работа должна нравиться и быть подобранна под </a:t>
            </a:r>
            <a:r>
              <a:rPr lang="ru-RU" altLang="en-US" sz="1600" dirty="0" smtClean="0">
                <a:solidFill>
                  <a:schemeClr val="tx1"/>
                </a:solidFill>
                <a:latin typeface="Stolzl Book" panose="00000500000000000000" pitchFamily="50" charset="-52"/>
              </a:rPr>
              <a:t>них</a:t>
            </a:r>
            <a:endParaRPr lang="en-US" altLang="ru-RU" sz="1600" dirty="0">
              <a:solidFill>
                <a:schemeClr val="tx1"/>
              </a:solidFill>
              <a:latin typeface="Stolzl Book" panose="00000500000000000000" pitchFamily="50" charset="-5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1" y="0"/>
            <a:ext cx="12105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9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1"/>
          <a:stretch/>
        </p:blipFill>
        <p:spPr>
          <a:xfrm>
            <a:off x="417339" y="704073"/>
            <a:ext cx="11357322" cy="573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74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" y="0"/>
            <a:ext cx="12183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06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4521" y="2551837"/>
            <a:ext cx="10674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804FF"/>
                </a:solidFill>
                <a:latin typeface="Actay Wide Bd" pitchFamily="50" charset="-52"/>
              </a:rPr>
              <a:t>КАКИЕ ЕСТЬ СЛОЖНОСТИ В РАБОТЕ С КОМАНДОЙ?</a:t>
            </a:r>
            <a:endParaRPr lang="ru-RU" sz="5400" dirty="0">
              <a:solidFill>
                <a:srgbClr val="0804FF"/>
              </a:solidFill>
              <a:latin typeface="Actay Wide Bd" pitchFamily="50" charset="-5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76" y="0"/>
            <a:ext cx="6867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96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60" y="0"/>
            <a:ext cx="686728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46" y="0"/>
            <a:ext cx="7785308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75" y="1009650"/>
            <a:ext cx="4972050" cy="4838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7" y="0"/>
            <a:ext cx="12163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73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 txBox="1"/>
          <p:nvPr/>
        </p:nvSpPr>
        <p:spPr>
          <a:xfrm>
            <a:off x="774700" y="1480802"/>
            <a:ext cx="8350639" cy="41362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Stolzl Book" panose="00000500000000000000" pitchFamily="50" charset="-52"/>
              </a:rPr>
              <a:t>н</a:t>
            </a:r>
            <a:r>
              <a:rPr lang="ru-RU" sz="2400" dirty="0" smtClean="0">
                <a:latin typeface="Stolzl Book" panose="00000500000000000000" pitchFamily="50" charset="-52"/>
              </a:rPr>
              <a:t>е доводят задачу до конца</a:t>
            </a:r>
          </a:p>
          <a:p>
            <a:r>
              <a:rPr lang="ru-RU" sz="2400" dirty="0">
                <a:latin typeface="Stolzl Book" panose="00000500000000000000" pitchFamily="50" charset="-52"/>
              </a:rPr>
              <a:t>н</a:t>
            </a:r>
            <a:r>
              <a:rPr lang="ru-RU" sz="2400" dirty="0" smtClean="0">
                <a:latin typeface="Stolzl Book" panose="00000500000000000000" pitchFamily="50" charset="-52"/>
              </a:rPr>
              <a:t>е находят решения, если что-то пошло не так</a:t>
            </a:r>
          </a:p>
          <a:p>
            <a:r>
              <a:rPr lang="ru-RU" sz="2400" dirty="0">
                <a:latin typeface="Stolzl Book" panose="00000500000000000000" pitchFamily="50" charset="-52"/>
              </a:rPr>
              <a:t>и</a:t>
            </a:r>
            <a:r>
              <a:rPr lang="ru-RU" sz="2400" dirty="0" smtClean="0">
                <a:latin typeface="Stolzl Book" panose="00000500000000000000" pitchFamily="50" charset="-52"/>
              </a:rPr>
              <a:t>гнорируют изменения в текущей ситуации</a:t>
            </a:r>
          </a:p>
          <a:p>
            <a:r>
              <a:rPr lang="ru-RU" sz="2400" dirty="0">
                <a:latin typeface="Stolzl Book" panose="00000500000000000000" pitchFamily="50" charset="-52"/>
              </a:rPr>
              <a:t>н</a:t>
            </a:r>
            <a:r>
              <a:rPr lang="ru-RU" sz="2400" dirty="0" smtClean="0">
                <a:latin typeface="Stolzl Book" panose="00000500000000000000" pitchFamily="50" charset="-52"/>
              </a:rPr>
              <a:t>е могут решить задачу без моего участия</a:t>
            </a:r>
          </a:p>
          <a:p>
            <a:r>
              <a:rPr lang="ru-RU" sz="2400" dirty="0">
                <a:latin typeface="Stolzl Book" panose="00000500000000000000" pitchFamily="50" charset="-52"/>
              </a:rPr>
              <a:t>н</a:t>
            </a:r>
            <a:r>
              <a:rPr lang="ru-RU" sz="2400" dirty="0" smtClean="0">
                <a:latin typeface="Stolzl Book" panose="00000500000000000000" pitchFamily="50" charset="-52"/>
              </a:rPr>
              <a:t>е могут договориться между собой</a:t>
            </a:r>
          </a:p>
          <a:p>
            <a:r>
              <a:rPr lang="ru-RU" sz="2400" dirty="0">
                <a:latin typeface="Stolzl Book" panose="00000500000000000000" pitchFamily="50" charset="-52"/>
              </a:rPr>
              <a:t>н</a:t>
            </a:r>
            <a:r>
              <a:rPr lang="ru-RU" sz="2400" dirty="0" smtClean="0">
                <a:latin typeface="Stolzl Book" panose="00000500000000000000" pitchFamily="50" charset="-52"/>
              </a:rPr>
              <a:t>е рассматривают задачу системно</a:t>
            </a:r>
          </a:p>
          <a:p>
            <a:r>
              <a:rPr lang="ru-RU" sz="2400" dirty="0">
                <a:latin typeface="Stolzl Book" panose="00000500000000000000" pitchFamily="50" charset="-52"/>
              </a:rPr>
              <a:t>н</a:t>
            </a:r>
            <a:r>
              <a:rPr lang="ru-RU" sz="2400" dirty="0" smtClean="0">
                <a:latin typeface="Stolzl Book" panose="00000500000000000000" pitchFamily="50" charset="-52"/>
              </a:rPr>
              <a:t>е учатся на своих ошибках</a:t>
            </a:r>
          </a:p>
          <a:p>
            <a:r>
              <a:rPr lang="ru-RU" sz="2400" dirty="0">
                <a:latin typeface="Stolzl Book" panose="00000500000000000000" pitchFamily="50" charset="-52"/>
              </a:rPr>
              <a:t>н</a:t>
            </a:r>
            <a:r>
              <a:rPr lang="ru-RU" sz="2400" dirty="0" smtClean="0">
                <a:latin typeface="Stolzl Book" panose="00000500000000000000" pitchFamily="50" charset="-52"/>
              </a:rPr>
              <a:t>е предлагают новых идей</a:t>
            </a:r>
          </a:p>
          <a:p>
            <a:r>
              <a:rPr lang="ru-RU" sz="2400" dirty="0">
                <a:latin typeface="Stolzl Book" panose="00000500000000000000" pitchFamily="50" charset="-52"/>
              </a:rPr>
              <a:t>с</a:t>
            </a:r>
            <a:r>
              <a:rPr lang="ru-RU" sz="2400" dirty="0" smtClean="0">
                <a:latin typeface="Stolzl Book" panose="00000500000000000000" pitchFamily="50" charset="-52"/>
              </a:rPr>
              <a:t>тавят личные цели выше командных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7828" y="450201"/>
            <a:ext cx="68691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804FF"/>
                </a:solidFill>
                <a:latin typeface="Actay Wide Bd" pitchFamily="50" charset="-52"/>
              </a:rPr>
              <a:t>ЛИДЕРЫ О КОМАНДЕ</a:t>
            </a:r>
            <a:endParaRPr lang="ru-RU" sz="4400" dirty="0">
              <a:solidFill>
                <a:srgbClr val="0804FF"/>
              </a:solidFill>
              <a:latin typeface="Actay Wide Bd" pitchFamily="50" charset="-5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 txBox="1"/>
          <p:nvPr/>
        </p:nvSpPr>
        <p:spPr>
          <a:xfrm>
            <a:off x="774700" y="1480802"/>
            <a:ext cx="10599316" cy="46867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Stolzl Book" panose="00000500000000000000" pitchFamily="50" charset="-52"/>
              </a:rPr>
              <a:t>н</a:t>
            </a:r>
            <a:r>
              <a:rPr lang="ru-RU" sz="2400" dirty="0" smtClean="0">
                <a:latin typeface="Stolzl Book" panose="00000500000000000000" pitchFamily="50" charset="-52"/>
              </a:rPr>
              <a:t>е объясняет: куда идёт наша команда и зачем?</a:t>
            </a:r>
          </a:p>
          <a:p>
            <a:r>
              <a:rPr lang="ru-RU" sz="2400" dirty="0">
                <a:latin typeface="Stolzl Book" panose="00000500000000000000" pitchFamily="50" charset="-52"/>
              </a:rPr>
              <a:t>н</a:t>
            </a:r>
            <a:r>
              <a:rPr lang="ru-RU" sz="2400" dirty="0" smtClean="0">
                <a:latin typeface="Stolzl Book" panose="00000500000000000000" pitchFamily="50" charset="-52"/>
              </a:rPr>
              <a:t>авязывает свое видение решения задачи </a:t>
            </a:r>
          </a:p>
          <a:p>
            <a:r>
              <a:rPr lang="ru-RU" sz="2400" dirty="0">
                <a:latin typeface="Stolzl Book" panose="00000500000000000000" pitchFamily="50" charset="-52"/>
              </a:rPr>
              <a:t>п</a:t>
            </a:r>
            <a:r>
              <a:rPr lang="ru-RU" sz="2400" dirty="0" smtClean="0">
                <a:latin typeface="Stolzl Book" panose="00000500000000000000" pitchFamily="50" charset="-52"/>
              </a:rPr>
              <a:t>ринимает решения единолично</a:t>
            </a:r>
          </a:p>
          <a:p>
            <a:r>
              <a:rPr lang="ru-RU" sz="2400" dirty="0">
                <a:latin typeface="Stolzl Book" panose="00000500000000000000" pitchFamily="50" charset="-52"/>
              </a:rPr>
              <a:t>н</a:t>
            </a:r>
            <a:r>
              <a:rPr lang="ru-RU" sz="2400" dirty="0" smtClean="0">
                <a:latin typeface="Stolzl Book" panose="00000500000000000000" pitchFamily="50" charset="-52"/>
              </a:rPr>
              <a:t>е слышит мои идеи</a:t>
            </a:r>
          </a:p>
          <a:p>
            <a:r>
              <a:rPr lang="ru-RU" sz="2400" dirty="0">
                <a:latin typeface="Stolzl Book" panose="00000500000000000000" pitchFamily="50" charset="-52"/>
              </a:rPr>
              <a:t>н</a:t>
            </a:r>
            <a:r>
              <a:rPr lang="ru-RU" sz="2400" dirty="0" smtClean="0">
                <a:latin typeface="Stolzl Book" panose="00000500000000000000" pitchFamily="50" charset="-52"/>
              </a:rPr>
              <a:t>е задаёт или меняет правила</a:t>
            </a:r>
          </a:p>
          <a:p>
            <a:r>
              <a:rPr lang="ru-RU" sz="2400" dirty="0">
                <a:latin typeface="Stolzl Book" panose="00000500000000000000" pitchFamily="50" charset="-52"/>
              </a:rPr>
              <a:t>н</a:t>
            </a:r>
            <a:r>
              <a:rPr lang="ru-RU" sz="2400" dirty="0" smtClean="0">
                <a:latin typeface="Stolzl Book" panose="00000500000000000000" pitchFamily="50" charset="-52"/>
              </a:rPr>
              <a:t>е объясняет ценность моей роли в команде</a:t>
            </a:r>
          </a:p>
          <a:p>
            <a:r>
              <a:rPr lang="ru-RU" sz="2400" dirty="0">
                <a:latin typeface="Stolzl Book" panose="00000500000000000000" pitchFamily="50" charset="-52"/>
              </a:rPr>
              <a:t>у</a:t>
            </a:r>
            <a:r>
              <a:rPr lang="ru-RU" sz="2400" dirty="0" smtClean="0">
                <a:latin typeface="Stolzl Book" panose="00000500000000000000" pitchFamily="50" charset="-52"/>
              </a:rPr>
              <a:t>казывает только на ошибки</a:t>
            </a:r>
          </a:p>
          <a:p>
            <a:r>
              <a:rPr lang="ru-RU" sz="2400" dirty="0" smtClean="0">
                <a:latin typeface="Stolzl Book" panose="00000500000000000000" pitchFamily="50" charset="-52"/>
              </a:rPr>
              <a:t>ему сложно найти время на разговор</a:t>
            </a:r>
          </a:p>
          <a:p>
            <a:r>
              <a:rPr lang="ru-RU" sz="2400" dirty="0">
                <a:latin typeface="Stolzl Book" panose="00000500000000000000" pitchFamily="50" charset="-52"/>
              </a:rPr>
              <a:t>у</a:t>
            </a:r>
            <a:r>
              <a:rPr lang="ru-RU" sz="2400" dirty="0" smtClean="0">
                <a:latin typeface="Stolzl Book" panose="00000500000000000000" pitchFamily="50" charset="-52"/>
              </a:rPr>
              <a:t> него есть «любимчики»</a:t>
            </a:r>
          </a:p>
          <a:p>
            <a:r>
              <a:rPr lang="ru-RU" sz="2400" dirty="0">
                <a:latin typeface="Stolzl Book" panose="00000500000000000000" pitchFamily="50" charset="-52"/>
              </a:rPr>
              <a:t>н</a:t>
            </a:r>
            <a:r>
              <a:rPr lang="ru-RU" sz="2400" dirty="0" smtClean="0">
                <a:latin typeface="Stolzl Book" panose="00000500000000000000" pitchFamily="50" charset="-52"/>
              </a:rPr>
              <a:t>е может ответить: кем я могу стать в команде</a:t>
            </a:r>
            <a:endParaRPr lang="ru-RU" sz="2400" dirty="0">
              <a:latin typeface="Stolzl Book" panose="00000500000000000000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828" y="450201"/>
            <a:ext cx="67778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804FF"/>
                </a:solidFill>
                <a:latin typeface="Actay Wide Bd" pitchFamily="50" charset="-52"/>
              </a:rPr>
              <a:t>КОМАНДА О ЛИДЕРЕ</a:t>
            </a:r>
            <a:endParaRPr lang="ru-RU" sz="4400" dirty="0">
              <a:solidFill>
                <a:srgbClr val="0804FF"/>
              </a:solidFill>
              <a:latin typeface="Actay Wide Bd" pitchFamily="50" charset="-5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4483" cy="686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784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713</Words>
  <Application>Microsoft Office PowerPoint</Application>
  <PresentationFormat>Широкоэкранный</PresentationFormat>
  <Paragraphs>234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Actay Wide Bd</vt:lpstr>
      <vt:lpstr>Arial</vt:lpstr>
      <vt:lpstr>Calibri</vt:lpstr>
      <vt:lpstr>Calibri Light</vt:lpstr>
      <vt:lpstr>Stolzl Book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</dc:creator>
  <cp:lastModifiedBy>Школа 667</cp:lastModifiedBy>
  <cp:revision>39</cp:revision>
  <dcterms:created xsi:type="dcterms:W3CDTF">2025-04-02T05:45:00Z</dcterms:created>
  <dcterms:modified xsi:type="dcterms:W3CDTF">2025-10-14T12:38:52Z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74EEE1B23A0F4333AD0F206CC533B6C0_13</vt:lpwstr>
  </property>
  <property fmtid="{D5CDD505-2E9C-101B-9397-08002B2CF9AE}" pid="3" name="KSOProductBuildVer">
    <vt:lpwstr>1049-12.2.0.20326</vt:lpwstr>
  </property>
</Properties>
</file>