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322" r:id="rId4"/>
    <p:sldId id="269" r:id="rId5"/>
    <p:sldId id="261" r:id="rId6"/>
    <p:sldId id="323" r:id="rId7"/>
    <p:sldId id="324" r:id="rId8"/>
    <p:sldId id="325" r:id="rId9"/>
    <p:sldId id="326" r:id="rId10"/>
    <p:sldId id="276" r:id="rId11"/>
    <p:sldId id="328" r:id="rId12"/>
    <p:sldId id="327" r:id="rId13"/>
    <p:sldId id="329" r:id="rId14"/>
    <p:sldId id="309" r:id="rId15"/>
    <p:sldId id="330" r:id="rId16"/>
    <p:sldId id="274" r:id="rId17"/>
    <p:sldId id="260" r:id="rId18"/>
    <p:sldId id="331" r:id="rId19"/>
    <p:sldId id="332" r:id="rId20"/>
    <p:sldId id="270" r:id="rId21"/>
    <p:sldId id="333" r:id="rId22"/>
    <p:sldId id="336" r:id="rId23"/>
    <p:sldId id="334" r:id="rId24"/>
    <p:sldId id="337" r:id="rId25"/>
    <p:sldId id="277" r:id="rId26"/>
    <p:sldId id="338" r:id="rId27"/>
    <p:sldId id="26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0" autoAdjust="0"/>
    <p:restoredTop sz="94435" autoAdjust="0"/>
  </p:normalViewPr>
  <p:slideViewPr>
    <p:cSldViewPr snapToGrid="0" showGuides="1">
      <p:cViewPr>
        <p:scale>
          <a:sx n="75" d="100"/>
          <a:sy n="75" d="100"/>
        </p:scale>
        <p:origin x="-34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F6843-976A-4EB2-B7FE-2A1EE52DBFF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43F28-11C9-4C57-A5CA-A8C24A509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2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A46F6-A4F7-00FF-D058-96C7CEE17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9222CA-B087-6431-D579-0FC24254D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EC25FB6-BBAD-2B28-05DA-D13049A7C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42C72B-5717-FF9D-9196-3B003D7DB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7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Stolzl Medium"/>
              </a:rPr>
              <a:t>Зумеры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6BDDC-EDE0-4E37-86C3-EAE9D383EB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7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81553-97D7-5430-3DC2-1A1CFF3E7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0E0738B-C98C-784B-7310-41550124C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42B8E11-4A32-0A33-6F15-6CF27573B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E8078A-981C-8C76-6D8B-D7F45986D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7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8A27-32A0-3693-C2B7-019E0F2D4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5AF6AD6-9801-114F-266D-53F17CDCF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F753A6-26CB-919F-979A-81A8B2C86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11848F-8C11-652A-0D8F-B1D50BAC3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0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EB97-EC93-9642-4A21-96EC96B0E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A6B77BB-5955-B41C-41A6-BCB548BC4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3CE1CE0-4CF7-F1B7-271C-1E0B3A82E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7BFD9B-078A-DFF1-A02C-93B0C00D8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3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4F8DE-47DA-5C97-66C5-D87C1A973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1BB03B6-C065-B030-AFA7-2B9FDF1B3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C3763AA-9E74-4559-BD99-1221FFE2B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A9D28D-D723-3EDA-772F-18C513B55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7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0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3F28-11C9-4C57-A5CA-A8C24A5097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2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83660-4FF5-45A9-21AD-4BA5DDBC1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A9D4BF-B313-3334-6372-4A4B424D3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C89D2-3AB4-E363-CF51-84CB19CF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ABA16-8D7B-790F-8081-130DADE0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4946BE-BDFD-2023-A9E5-03CC8443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6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97ED3-2CF7-60F4-5442-9C34C973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E2A10B-1858-BB11-74FF-253F27C2F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1A474-BC4D-D07D-1F6C-0196A59C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85087-74BA-2305-D7B0-9B83CB2D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9B2B3-CDA7-DA45-0C40-3CF5F1A8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0D5DA5-B36C-E721-0FDB-36E8CC4DA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E33891-6582-BA4B-03D4-19C926FF5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3D3D4-40FA-9190-4A01-150D60A0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EE46C-6F5D-5027-4CFC-94C90444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2709F-F8DF-3142-A244-DC64DA8C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2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74045-9AD2-996A-2CB0-16DF608F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8AEB7-AA19-79E5-9CC4-ADDFB5ED2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A6070D-0D73-56A8-6738-EFA5206A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8D26-F758-EC03-F15B-9609A93D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29486-8077-472C-E640-9F3AA2A5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1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A6F85-2F95-A1E4-D5C6-77E68E25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F951-815D-91BC-4C73-64E3B8712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523B5-E7B2-D581-63F6-01ADA6E2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C554A-50A0-0795-6823-6477968C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E2ED8-6C4F-2974-0DB0-B731A7CC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1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61279-2F68-72E0-D403-5E7A727D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0BCBD0-BFE1-D163-411D-CBB068E31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5B1F8-91CF-1489-7E58-F765438A3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999BF-5EB6-F361-70F2-F323A323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BE961-5BF5-4DF9-BEED-3726955A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429A6-53A3-A22C-0C63-4855880E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7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13E17-D57A-CD3D-9969-E5DFA530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75CA2C-2E5B-5400-BFC7-77A4617C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72AA62-3074-5C42-3C5D-25379408A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E2269D-FC38-EE92-8BBA-29D70EAEC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952468-7CCB-E354-B096-A80375582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EC4D3A-5394-F25C-0CA6-69450141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E653BD-5B3A-4E77-7D48-66B856C6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1FFF29-A4FC-B158-5099-5648367D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5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A8BAA-2444-3C8D-B666-69D984CE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3FA09E-26C2-67EB-03DC-6306C4DC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41BD20-85C4-7708-E4EC-42455F0E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D22AB1-91B5-9EB6-BC70-0D46F84B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498DBB-A065-D03D-9350-F79FC1F8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1F2499-39F2-19B0-D951-29BB654B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E8058D-BA21-E8AF-EDD5-AF455947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4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6F460-C948-7976-9FEB-B67B7441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641CD3-5B73-6E7D-C9E3-83F6B8B2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085EA-6D3D-BF65-B125-E0EF6EE3C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72558C-9411-2094-6FBD-538FC700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BD96-0AE5-F978-E328-A00C1A4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8B4311-5E27-A467-BB23-C83E4BEF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0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03B3D-1F11-0BC8-E2CC-D96687AE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D5A858-05C7-2E81-A6CD-A634EDEB0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64BB0C-4C9E-AB9F-C5FB-2C10F87CC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CCC4D0-5F84-B1AF-208F-B93EF727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B104E1-540F-38C8-818E-BAE4C938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2DD723-C1A5-4FC9-9CDD-43CEEF3F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14B8A-E024-9741-F6D0-5873A915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D87C30-5590-7C5C-DF46-740A28B3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D30336-6882-6064-1672-EC7A01C00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B3AEA7-390F-4C11-8853-5BC98B337E33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502E0-0538-2B4C-3512-A79095319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84CBF-70AB-300E-E974-D06E2DAC0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6CE55-4C2C-40B7-8FDA-417BAEDFB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8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/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5" name="Рисунок 4" descr="Изображение выглядит как Графика, Шрифт, логотип, Цвет электри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5754" y="406631"/>
            <a:ext cx="2011982" cy="907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57269" y="6061892"/>
            <a:ext cx="8848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Как ВАШЕ выгорание может повлиять на ВЕСЬ отряд?</a:t>
            </a:r>
            <a:endParaRPr sz="2000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05753" y="5308544"/>
            <a:ext cx="851726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100" dirty="0">
                <a:latin typeface="Stolzl Medium"/>
              </a:rPr>
              <a:t>я НЕ устал, я НЕ ухожу</a:t>
            </a: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8602C519-D3DE-F357-B544-D2FDE78D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625333">
            <a:off x="918476" y="-1042881"/>
            <a:ext cx="12859790" cy="84020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A5AE1-4DE5-D3E5-EFB1-10CA1256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Stolzl Medium" panose="00000600000000000000" pitchFamily="50" charset="-52"/>
              </a:rPr>
              <a:t>ПОЧЕМУ БАТАРЕЙКА САДИТСЯ?</a:t>
            </a: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6A3BB0F0-DDE6-9FB5-61E7-182BE52DD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393A986C-9554-06B9-75C7-A9C060782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9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D3310-8C30-A32A-6066-17601A189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1188C-3A3B-7AB9-DAD6-260248B7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Stolzl Medium" panose="00000600000000000000" pitchFamily="50" charset="-52"/>
              </a:rPr>
              <a:t>ПОЧЕМУ БАТАРЕЙКА САДИТСЯ?</a:t>
            </a: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A02977A0-DECD-9F87-1658-4CB929CC5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626B9BE0-8EFE-F1C0-E685-52459EE0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378B8E4-3215-6280-4518-3814EE3A02D2}"/>
              </a:ext>
            </a:extLst>
          </p:cNvPr>
          <p:cNvSpPr/>
          <p:nvPr/>
        </p:nvSpPr>
        <p:spPr bwMode="auto">
          <a:xfrm>
            <a:off x="2890821" y="1913338"/>
            <a:ext cx="3080637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Stolzl Medium" panose="00000600000000000000" pitchFamily="50" charset="-52"/>
              </a:rPr>
              <a:t>эмоциональная губка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1986FA5-28B3-4D9F-5C37-72FD2B9450C4}"/>
              </a:ext>
            </a:extLst>
          </p:cNvPr>
          <p:cNvSpPr/>
          <p:nvPr/>
        </p:nvSpPr>
        <p:spPr bwMode="auto">
          <a:xfrm>
            <a:off x="2890820" y="2792525"/>
            <a:ext cx="3080637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Stolzl Medium" panose="00000600000000000000" pitchFamily="50" charset="-52"/>
              </a:rPr>
              <a:t>большая нагрузка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24F8B0C-1771-F56B-2FB3-6F2D3D3D5586}"/>
              </a:ext>
            </a:extLst>
          </p:cNvPr>
          <p:cNvSpPr/>
          <p:nvPr/>
        </p:nvSpPr>
        <p:spPr bwMode="auto">
          <a:xfrm>
            <a:off x="2890819" y="3671712"/>
            <a:ext cx="3080637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Stolzl Medium" panose="00000600000000000000" pitchFamily="50" charset="-52"/>
              </a:rPr>
              <a:t>роль «буфера»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A7BF1FC-AB76-A9D9-F65F-712603EC361E}"/>
              </a:ext>
            </a:extLst>
          </p:cNvPr>
          <p:cNvSpPr/>
          <p:nvPr/>
        </p:nvSpPr>
        <p:spPr bwMode="auto">
          <a:xfrm>
            <a:off x="2890818" y="4550899"/>
            <a:ext cx="3080637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Stolzl Medium" panose="00000600000000000000" pitchFamily="50" charset="-52"/>
              </a:rPr>
              <a:t>перфекционизм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FBCB6DF-C80C-084D-5514-B7F3F390BA70}"/>
              </a:ext>
            </a:extLst>
          </p:cNvPr>
          <p:cNvSpPr/>
          <p:nvPr/>
        </p:nvSpPr>
        <p:spPr bwMode="auto">
          <a:xfrm>
            <a:off x="2890818" y="5430086"/>
            <a:ext cx="3080637" cy="584775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Stolzl Medium" panose="00000600000000000000" pitchFamily="50" charset="-52"/>
              </a:rPr>
              <a:t>синдром самозванца</a:t>
            </a:r>
          </a:p>
        </p:txBody>
      </p:sp>
      <p:pic>
        <p:nvPicPr>
          <p:cNvPr id="6" name="Рисунок 5" descr="Разряженная батарея">
            <a:extLst>
              <a:ext uri="{FF2B5EF4-FFF2-40B4-BE49-F238E27FC236}">
                <a16:creationId xmlns:a16="http://schemas.microsoft.com/office/drawing/2014/main" id="{A1204C91-1640-2F44-177A-6ACB49528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 rot="16200000">
            <a:off x="5634387" y="1737359"/>
            <a:ext cx="4514431" cy="451443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8DB68AD-A046-E47D-A490-B6F424DBCA7C}"/>
              </a:ext>
            </a:extLst>
          </p:cNvPr>
          <p:cNvSpPr/>
          <p:nvPr/>
        </p:nvSpPr>
        <p:spPr bwMode="auto">
          <a:xfrm>
            <a:off x="7233461" y="5224815"/>
            <a:ext cx="1316281" cy="374285"/>
          </a:xfrm>
          <a:prstGeom prst="roundRect">
            <a:avLst>
              <a:gd name="adj" fmla="val 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Stolzl Medium" panose="00000600000000000000" pitchFamily="50" charset="-52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D73CA-70D6-68ED-665C-C8C2ABB91A39}"/>
              </a:ext>
            </a:extLst>
          </p:cNvPr>
          <p:cNvSpPr/>
          <p:nvPr/>
        </p:nvSpPr>
        <p:spPr bwMode="auto">
          <a:xfrm>
            <a:off x="7233458" y="4730025"/>
            <a:ext cx="1316281" cy="374285"/>
          </a:xfrm>
          <a:prstGeom prst="roundRect">
            <a:avLst>
              <a:gd name="adj" fmla="val 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Stolzl Medium" panose="00000600000000000000" pitchFamily="50" charset="-52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19EA8D3-4600-79E5-EB98-68910016D138}"/>
              </a:ext>
            </a:extLst>
          </p:cNvPr>
          <p:cNvSpPr/>
          <p:nvPr/>
        </p:nvSpPr>
        <p:spPr bwMode="auto">
          <a:xfrm>
            <a:off x="7233457" y="4235235"/>
            <a:ext cx="1316281" cy="374285"/>
          </a:xfrm>
          <a:prstGeom prst="roundRect">
            <a:avLst>
              <a:gd name="adj" fmla="val 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Stolzl Medium" panose="00000600000000000000" pitchFamily="50" charset="-52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5501727-0F99-9562-BA36-C012089E8CD1}"/>
              </a:ext>
            </a:extLst>
          </p:cNvPr>
          <p:cNvSpPr/>
          <p:nvPr/>
        </p:nvSpPr>
        <p:spPr bwMode="auto">
          <a:xfrm>
            <a:off x="7233457" y="3740445"/>
            <a:ext cx="1316281" cy="374285"/>
          </a:xfrm>
          <a:prstGeom prst="roundRect">
            <a:avLst>
              <a:gd name="adj" fmla="val 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Stolzl Medium" panose="00000600000000000000" pitchFamily="50" charset="-52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81E2AC8-E9AD-DC89-EDD0-0902CCA5FCA0}"/>
              </a:ext>
            </a:extLst>
          </p:cNvPr>
          <p:cNvSpPr/>
          <p:nvPr/>
        </p:nvSpPr>
        <p:spPr bwMode="auto">
          <a:xfrm>
            <a:off x="7233457" y="3245655"/>
            <a:ext cx="1316281" cy="374285"/>
          </a:xfrm>
          <a:prstGeom prst="roundRect">
            <a:avLst>
              <a:gd name="adj" fmla="val 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Stolzl Medium" panose="00000600000000000000" pitchFamily="50" charset="-52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8C80474-B06C-1AA1-0E29-0B117271771F}"/>
              </a:ext>
            </a:extLst>
          </p:cNvPr>
          <p:cNvSpPr/>
          <p:nvPr/>
        </p:nvSpPr>
        <p:spPr bwMode="auto">
          <a:xfrm>
            <a:off x="7233456" y="2756892"/>
            <a:ext cx="1316281" cy="374285"/>
          </a:xfrm>
          <a:prstGeom prst="roundRect">
            <a:avLst>
              <a:gd name="adj" fmla="val 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Stolzl Medium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13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91A4967-6C00-B549-3BA9-3675185DC5E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158DA-979C-C558-BDAD-E137DA67E91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C3ED29-5277-B8C1-86EC-FC794FCB16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B2D1A8DA-F925-11B6-135A-AD81ADFAF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07807">
            <a:off x="5101093" y="-598983"/>
            <a:ext cx="12859790" cy="84020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B185E5FD-0E0E-C000-61ED-43A10269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171129">
            <a:off x="-9197658" y="-1421759"/>
            <a:ext cx="14159787" cy="905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3B541A-573B-4AA7-C568-E97D30DEB105}"/>
              </a:ext>
            </a:extLst>
          </p:cNvPr>
          <p:cNvSpPr txBox="1"/>
          <p:nvPr/>
        </p:nvSpPr>
        <p:spPr>
          <a:xfrm>
            <a:off x="4608251" y="2751941"/>
            <a:ext cx="309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Stolzl Bold" panose="00000800000000000000" pitchFamily="50" charset="-52"/>
              </a:rPr>
              <a:t>2 стадия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34561-84E4-AD03-B288-C71E1FA4B719}"/>
              </a:ext>
            </a:extLst>
          </p:cNvPr>
          <p:cNvSpPr txBox="1"/>
          <p:nvPr/>
        </p:nvSpPr>
        <p:spPr bwMode="auto">
          <a:xfrm>
            <a:off x="4685803" y="3582938"/>
            <a:ext cx="2989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Bold" panose="00000800000000000000" pitchFamily="50" charset="-52"/>
              </a:rPr>
              <a:t>Мне всё равно</a:t>
            </a:r>
          </a:p>
        </p:txBody>
      </p:sp>
    </p:spTree>
    <p:extLst>
      <p:ext uri="{BB962C8B-B14F-4D97-AF65-F5344CB8AC3E}">
        <p14:creationId xmlns:p14="http://schemas.microsoft.com/office/powerpoint/2010/main" val="4281059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D453F-7FC0-1EE6-5262-8913FBA2A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43A4C96D-E45B-20BE-8990-F14F1B90B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06673B82-D66B-9DD1-D02F-F21CFBA4E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59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Графика, снимок экрана, Красочность, Цвет электри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rcRect b="34625"/>
          <a:stretch/>
        </p:blipFill>
        <p:spPr bwMode="auto">
          <a:xfrm flipV="1">
            <a:off x="-38072" y="-253415"/>
            <a:ext cx="12230072" cy="2481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341103" y="962295"/>
            <a:ext cx="11532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dirty="0">
                <a:latin typeface="Stolzl Medium"/>
              </a:rPr>
              <a:t>Откуда это состояние</a:t>
            </a:r>
            <a:r>
              <a:rPr lang="en-US" sz="4400" dirty="0">
                <a:latin typeface="Stolzl Medium"/>
              </a:rPr>
              <a:t>?</a:t>
            </a:r>
            <a:endParaRPr lang="ru-RU" sz="4400" dirty="0">
              <a:latin typeface="Stolzl Medium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BF4F9-5336-E509-29C7-BFD9CAFD6A6F}"/>
              </a:ext>
            </a:extLst>
          </p:cNvPr>
          <p:cNvSpPr txBox="1"/>
          <p:nvPr/>
        </p:nvSpPr>
        <p:spPr bwMode="auto">
          <a:xfrm>
            <a:off x="3019439" y="2520850"/>
            <a:ext cx="6115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 Book" panose="00000500000000000000" pitchFamily="50" charset="-52"/>
              </a:rPr>
              <a:t>Состояние «мне всё равно» — это </a:t>
            </a:r>
            <a:r>
              <a:rPr lang="ru-RU" b="1" dirty="0">
                <a:latin typeface="Stolzl Book" panose="00000500000000000000" pitchFamily="50" charset="-52"/>
              </a:rPr>
              <a:t>крик</a:t>
            </a:r>
            <a:r>
              <a:rPr lang="ru-RU" dirty="0">
                <a:latin typeface="Stolzl Book" panose="00000500000000000000" pitchFamily="50" charset="-52"/>
              </a:rPr>
              <a:t> о помощи психики, которая больше не может справляться с нагрузкой.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F30C3-15F9-77D8-A1FC-6452A81F7511}"/>
              </a:ext>
            </a:extLst>
          </p:cNvPr>
          <p:cNvSpPr txBox="1"/>
          <p:nvPr/>
        </p:nvSpPr>
        <p:spPr>
          <a:xfrm>
            <a:off x="2667793" y="3611828"/>
            <a:ext cx="6818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0" u="none" strike="noStrike" dirty="0">
                <a:solidFill>
                  <a:srgbClr val="000000"/>
                </a:solidFill>
                <a:effectLst/>
                <a:latin typeface="Stolzl Medium" panose="00000600000000000000" pitchFamily="50" charset="-52"/>
              </a:rPr>
              <a:t>Это состояние происходит при потере личных ресурсов –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Stolzl Medium" panose="00000600000000000000" pitchFamily="50" charset="-52"/>
              </a:rPr>
              <a:t>энергии, времени, эмоций.</a:t>
            </a:r>
            <a:r>
              <a:rPr lang="ru-RU" sz="2400" i="0" u="none" strike="noStrike" dirty="0">
                <a:solidFill>
                  <a:srgbClr val="000000"/>
                </a:solidFill>
                <a:effectLst/>
                <a:latin typeface="Stolzl Medium" panose="00000600000000000000" pitchFamily="50" charset="-52"/>
              </a:rPr>
              <a:t> </a:t>
            </a:r>
            <a:endParaRPr lang="ru-RU" sz="2400" dirty="0">
              <a:latin typeface="Stolzl Medium" panose="000006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34BE7-4CE2-5EE2-7120-82ED65645C2F}"/>
              </a:ext>
            </a:extLst>
          </p:cNvPr>
          <p:cNvSpPr txBox="1"/>
          <p:nvPr/>
        </p:nvSpPr>
        <p:spPr bwMode="auto">
          <a:xfrm>
            <a:off x="2811115" y="4952803"/>
            <a:ext cx="6592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0" u="none" strike="noStrike" dirty="0">
                <a:solidFill>
                  <a:srgbClr val="000000"/>
                </a:solidFill>
                <a:effectLst/>
                <a:latin typeface="Stolzl Book" panose="00000500000000000000" pitchFamily="50" charset="-52"/>
              </a:rPr>
              <a:t>Это состояние считается опасным, так как игнорирование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Stolzl Book" panose="00000500000000000000" pitchFamily="50" charset="-52"/>
              </a:rPr>
              <a:t>безразличия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Stolzl Book" panose="00000500000000000000" pitchFamily="50" charset="-52"/>
              </a:rPr>
              <a:t> и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Stolzl Book" panose="00000500000000000000" pitchFamily="50" charset="-52"/>
              </a:rPr>
              <a:t>цинизма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Stolzl Book" panose="00000500000000000000" pitchFamily="50" charset="-52"/>
              </a:rPr>
              <a:t> приводит к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Stolzl Book" panose="00000500000000000000" pitchFamily="50" charset="-52"/>
              </a:rPr>
              <a:t>тяжелым ситуациям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Stolzl Book" panose="00000500000000000000" pitchFamily="50" charset="-52"/>
              </a:rPr>
              <a:t>, как для Вас, так и для коллектива</a:t>
            </a:r>
            <a:endParaRPr lang="ru-RU" dirty="0">
              <a:latin typeface="Stolzl Book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9604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70F2295-0013-C3EB-0CA5-51282545663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2E1F4-5843-AC6D-0F6D-DB837AEC805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97893C-1216-B543-875C-2900384AFC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C6E06D72-74EA-0F10-FC39-B259645B0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07807">
            <a:off x="5101093" y="-598983"/>
            <a:ext cx="12859790" cy="84020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42430353-F44D-477D-8CDB-6C06768C4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171129">
            <a:off x="-9197658" y="-1421759"/>
            <a:ext cx="14159787" cy="905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E7B80E-491B-E7DC-937C-EF46C542EBAE}"/>
              </a:ext>
            </a:extLst>
          </p:cNvPr>
          <p:cNvSpPr txBox="1"/>
          <p:nvPr/>
        </p:nvSpPr>
        <p:spPr>
          <a:xfrm>
            <a:off x="4608251" y="2751941"/>
            <a:ext cx="3095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Stolzl Bold" panose="00000800000000000000" pitchFamily="50" charset="-52"/>
              </a:rPr>
              <a:t>3 стадия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D936D-A0EA-0976-201E-12900D87408B}"/>
              </a:ext>
            </a:extLst>
          </p:cNvPr>
          <p:cNvSpPr txBox="1"/>
          <p:nvPr/>
        </p:nvSpPr>
        <p:spPr bwMode="auto">
          <a:xfrm>
            <a:off x="4685803" y="3582938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Bold" panose="00000800000000000000" pitchFamily="50" charset="-52"/>
              </a:rPr>
              <a:t>Я - неудачник</a:t>
            </a:r>
          </a:p>
        </p:txBody>
      </p:sp>
    </p:spTree>
    <p:extLst>
      <p:ext uri="{BB962C8B-B14F-4D97-AF65-F5344CB8AC3E}">
        <p14:creationId xmlns:p14="http://schemas.microsoft.com/office/powerpoint/2010/main" val="2209964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 dirty="0"/>
              <a:t> </a:t>
            </a:r>
            <a:endParaRPr dirty="0"/>
          </a:p>
        </p:txBody>
      </p:sp>
      <p:sp>
        <p:nvSpPr>
          <p:cNvPr id="4" name="Овал 3"/>
          <p:cNvSpPr/>
          <p:nvPr/>
        </p:nvSpPr>
        <p:spPr bwMode="auto">
          <a:xfrm rot="20949349">
            <a:off x="7035288" y="-862480"/>
            <a:ext cx="5480883" cy="833911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 bwMode="auto">
          <a:xfrm rot="20637881">
            <a:off x="6768071" y="-777338"/>
            <a:ext cx="6015318" cy="8920883"/>
          </a:xfrm>
          <a:prstGeom prst="ellipse">
            <a:avLst/>
          </a:prstGeom>
          <a:noFill/>
          <a:ln>
            <a:solidFill>
              <a:srgbClr val="0703F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n>
                <a:solidFill>
                  <a:srgbClr val="0703FF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3B795-FB49-750F-CC40-C872F15E7933}"/>
              </a:ext>
            </a:extLst>
          </p:cNvPr>
          <p:cNvSpPr txBox="1"/>
          <p:nvPr/>
        </p:nvSpPr>
        <p:spPr bwMode="auto">
          <a:xfrm>
            <a:off x="345357" y="294919"/>
            <a:ext cx="7301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>
                <a:latin typeface="Stolzl Medium"/>
              </a:rPr>
              <a:t>Редукция профессиональных достижений</a:t>
            </a:r>
          </a:p>
        </p:txBody>
      </p:sp>
      <p:pic>
        <p:nvPicPr>
          <p:cNvPr id="5" name="Рисунок 4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C497299-B0C1-71CA-A4D9-5CA4C748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5555" y="4978180"/>
            <a:ext cx="549978" cy="333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2B8385-6473-E9F8-BFB6-1AAD8B506DEA}"/>
              </a:ext>
            </a:extLst>
          </p:cNvPr>
          <p:cNvSpPr txBox="1"/>
          <p:nvPr/>
        </p:nvSpPr>
        <p:spPr bwMode="auto">
          <a:xfrm>
            <a:off x="404969" y="4944785"/>
            <a:ext cx="540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Book" panose="00000500000000000000" pitchFamily="50" charset="-52"/>
              </a:rPr>
              <a:t>Включается </a:t>
            </a:r>
            <a:r>
              <a:rPr lang="ru-RU" b="1" dirty="0">
                <a:latin typeface="Stolzl Book" panose="00000500000000000000" pitchFamily="50" charset="-52"/>
              </a:rPr>
              <a:t>негативный внутренний диалог</a:t>
            </a:r>
            <a:r>
              <a:rPr lang="ru-RU" dirty="0">
                <a:latin typeface="Stolzl Book" panose="00000500000000000000" pitchFamily="50" charset="-52"/>
              </a:rPr>
              <a:t>. </a:t>
            </a:r>
            <a:endParaRPr lang="ru-RU" sz="2000" dirty="0">
              <a:latin typeface="Stolzl Book" panose="00000500000000000000" pitchFamily="50" charset="-52"/>
            </a:endParaRPr>
          </a:p>
        </p:txBody>
      </p:sp>
      <p:pic>
        <p:nvPicPr>
          <p:cNvPr id="11" name="Рисунок 10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8D8C17-4F1B-784A-C3C4-314B37286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5555" y="5594586"/>
            <a:ext cx="549978" cy="333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B1C297-DD2B-4D34-D878-D2A4D285430D}"/>
              </a:ext>
            </a:extLst>
          </p:cNvPr>
          <p:cNvSpPr txBox="1"/>
          <p:nvPr/>
        </p:nvSpPr>
        <p:spPr bwMode="auto">
          <a:xfrm>
            <a:off x="425070" y="5566194"/>
            <a:ext cx="627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Book" panose="00000500000000000000" pitchFamily="50" charset="-52"/>
              </a:rPr>
              <a:t>Постоянное чувство </a:t>
            </a:r>
            <a:r>
              <a:rPr lang="ru-RU" b="1" dirty="0">
                <a:latin typeface="Stolzl Book" panose="00000500000000000000" pitchFamily="50" charset="-52"/>
              </a:rPr>
              <a:t>стыда, вины, опустошенности и тревоги</a:t>
            </a:r>
            <a:r>
              <a:rPr lang="ru-RU" dirty="0">
                <a:latin typeface="Stolzl Book" panose="00000500000000000000" pitchFamily="50" charset="-52"/>
              </a:rPr>
              <a:t>.</a:t>
            </a:r>
          </a:p>
        </p:txBody>
      </p:sp>
      <p:pic>
        <p:nvPicPr>
          <p:cNvPr id="13" name="Рисунок 12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4E0276-1B4D-4541-88AF-757BF3A23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0900" y="6242900"/>
            <a:ext cx="549978" cy="333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164905-CC94-51F6-DBA0-49C74BE7C1A4}"/>
              </a:ext>
            </a:extLst>
          </p:cNvPr>
          <p:cNvSpPr txBox="1"/>
          <p:nvPr/>
        </p:nvSpPr>
        <p:spPr bwMode="auto">
          <a:xfrm>
            <a:off x="425070" y="6210358"/>
            <a:ext cx="705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Book" panose="00000500000000000000" pitchFamily="50" charset="-52"/>
              </a:rPr>
              <a:t> Человек саботирует свои же шансы на успех.</a:t>
            </a:r>
            <a:endParaRPr lang="ru-RU" sz="2000" dirty="0">
              <a:latin typeface="Stolzl Book" panose="00000500000000000000" pitchFamily="50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EFC097-78B4-4377-0694-1BFA3E6583BC}"/>
              </a:ext>
            </a:extLst>
          </p:cNvPr>
          <p:cNvSpPr txBox="1"/>
          <p:nvPr/>
        </p:nvSpPr>
        <p:spPr>
          <a:xfrm>
            <a:off x="345357" y="2421352"/>
            <a:ext cx="63565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 panose="00000500000000000000" pitchFamily="50" charset="-52"/>
              </a:rPr>
              <a:t>Состояние «я неудачник» — это </a:t>
            </a:r>
            <a:r>
              <a:rPr lang="ru-RU" b="1" dirty="0">
                <a:latin typeface="Stolzl Book" panose="00000500000000000000" pitchFamily="50" charset="-52"/>
              </a:rPr>
              <a:t>глубокое и устойчивое ощущение собственной несостоятельности</a:t>
            </a:r>
            <a:r>
              <a:rPr lang="ru-RU" dirty="0">
                <a:latin typeface="Stolzl Book" panose="00000500000000000000" pitchFamily="50" charset="-52"/>
              </a:rPr>
              <a:t>, которое формируется на стыке мыслей, эмоций и поведения. Это не просто плохое настроение, а </a:t>
            </a:r>
            <a:r>
              <a:rPr lang="ru-RU" b="1" dirty="0">
                <a:latin typeface="Stolzl Book" panose="00000500000000000000" pitchFamily="50" charset="-52"/>
              </a:rPr>
              <a:t>искаженная картина реальности</a:t>
            </a:r>
            <a:r>
              <a:rPr lang="ru-RU" dirty="0">
                <a:latin typeface="Stolzl Book" panose="00000500000000000000" pitchFamily="50" charset="-52"/>
              </a:rPr>
              <a:t>, которая влияет на все сферы жизни. Состояние «я неудачник» — это </a:t>
            </a:r>
            <a:r>
              <a:rPr lang="ru-RU" b="1" dirty="0">
                <a:latin typeface="Stolzl Book" panose="00000500000000000000" pitchFamily="50" charset="-52"/>
              </a:rPr>
              <a:t>ложь, которую ваш мозг научился считать правдой</a:t>
            </a:r>
            <a:r>
              <a:rPr lang="ru-RU" dirty="0">
                <a:latin typeface="Stolzl Book" panose="00000500000000000000" pitchFamily="50" charset="-5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746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/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8602C519-D3DE-F357-B544-D2FDE78D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07807">
            <a:off x="5101093" y="-598983"/>
            <a:ext cx="12859790" cy="84020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3F70CBB3-4CB9-95AB-DEDA-1F168A5EF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171129">
            <a:off x="-9197658" y="-1421759"/>
            <a:ext cx="14159787" cy="905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4775E-BA90-113D-AE39-EC1854974D2B}"/>
              </a:ext>
            </a:extLst>
          </p:cNvPr>
          <p:cNvSpPr txBox="1"/>
          <p:nvPr/>
        </p:nvSpPr>
        <p:spPr>
          <a:xfrm>
            <a:off x="2598692" y="2840463"/>
            <a:ext cx="7178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Stolzl Bold" panose="00000800000000000000" pitchFamily="50" charset="-52"/>
              </a:rPr>
              <a:t>На какой ты стадии</a:t>
            </a:r>
            <a:r>
              <a:rPr lang="en-US" sz="4800" dirty="0">
                <a:latin typeface="Stolzl Bold" panose="00000800000000000000" pitchFamily="50" charset="-52"/>
              </a:rPr>
              <a:t>?</a:t>
            </a:r>
            <a:endParaRPr lang="ru-RU" sz="4800" dirty="0">
              <a:latin typeface="Stolzl Bold" panose="000008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65C55-4E8D-F8B2-4351-0F8F20AE2A5D}"/>
              </a:ext>
            </a:extLst>
          </p:cNvPr>
          <p:cNvSpPr txBox="1"/>
          <p:nvPr/>
        </p:nvSpPr>
        <p:spPr bwMode="auto">
          <a:xfrm>
            <a:off x="3664083" y="3602037"/>
            <a:ext cx="4863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Bold" panose="00000800000000000000" pitchFamily="50" charset="-52"/>
              </a:rPr>
              <a:t>Диагностика выгорания</a:t>
            </a:r>
          </a:p>
        </p:txBody>
      </p:sp>
    </p:spTree>
    <p:extLst>
      <p:ext uri="{BB962C8B-B14F-4D97-AF65-F5344CB8AC3E}">
        <p14:creationId xmlns:p14="http://schemas.microsoft.com/office/powerpoint/2010/main" val="3299678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C50AA-6132-1AB9-13D7-0806F00CB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D215A1CE-E765-A51F-D02E-D9FE6D88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3107807">
            <a:off x="6819403" y="-515164"/>
            <a:ext cx="12859790" cy="84020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8538C1BD-53FA-3D92-E658-D8F68EFA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0171129">
            <a:off x="-11697019" y="-1491928"/>
            <a:ext cx="14159787" cy="9057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2BE529-29FB-7021-FA3F-4CE0AF45BC5F}"/>
              </a:ext>
            </a:extLst>
          </p:cNvPr>
          <p:cNvSpPr txBox="1"/>
          <p:nvPr/>
        </p:nvSpPr>
        <p:spPr bwMode="auto">
          <a:xfrm>
            <a:off x="924678" y="580263"/>
            <a:ext cx="10342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dirty="0">
                <a:latin typeface="Stolzl Medium"/>
              </a:rPr>
              <a:t>Методы определения стадии выгорания</a:t>
            </a:r>
            <a:endParaRPr lang="ru-RU" sz="2800" dirty="0"/>
          </a:p>
        </p:txBody>
      </p:sp>
      <p:pic>
        <p:nvPicPr>
          <p:cNvPr id="6" name="Рисунок 5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88C5E6-EAE7-564E-A066-39DF0412A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27427" y="2500172"/>
            <a:ext cx="549978" cy="333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512187-E44B-7811-D536-6F8CFD5F11B2}"/>
              </a:ext>
            </a:extLst>
          </p:cNvPr>
          <p:cNvSpPr txBox="1"/>
          <p:nvPr/>
        </p:nvSpPr>
        <p:spPr bwMode="auto">
          <a:xfrm>
            <a:off x="3046912" y="2500172"/>
            <a:ext cx="322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«Чек-Лист» тревожных звоночков </a:t>
            </a:r>
          </a:p>
        </p:txBody>
      </p:sp>
      <p:pic>
        <p:nvPicPr>
          <p:cNvPr id="8" name="Рисунок 7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90A531-75B6-C609-5F7C-1D9E66FED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22923" y="2513736"/>
            <a:ext cx="549978" cy="333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2ABCA3-7789-4600-0FB1-DFEA1D9EFF67}"/>
              </a:ext>
            </a:extLst>
          </p:cNvPr>
          <p:cNvSpPr txBox="1"/>
          <p:nvPr/>
        </p:nvSpPr>
        <p:spPr bwMode="auto">
          <a:xfrm>
            <a:off x="6307150" y="2509035"/>
            <a:ext cx="305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Шкала моего напряжения</a:t>
            </a:r>
          </a:p>
        </p:txBody>
      </p:sp>
      <p:pic>
        <p:nvPicPr>
          <p:cNvPr id="10" name="Рисунок 9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7E3F887-34FD-EB33-FDA4-51EBEDF3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4156" y="2518994"/>
            <a:ext cx="549978" cy="333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9DB4D6-BCE9-6E5F-90F9-BA46C8AC403C}"/>
              </a:ext>
            </a:extLst>
          </p:cNvPr>
          <p:cNvSpPr txBox="1"/>
          <p:nvPr/>
        </p:nvSpPr>
        <p:spPr bwMode="auto">
          <a:xfrm>
            <a:off x="406901" y="2502999"/>
            <a:ext cx="155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Светофор выгорания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BAEF2-61C9-350B-6699-6604A23366AE}"/>
              </a:ext>
            </a:extLst>
          </p:cNvPr>
          <p:cNvSpPr txBox="1"/>
          <p:nvPr/>
        </p:nvSpPr>
        <p:spPr bwMode="auto">
          <a:xfrm>
            <a:off x="3055117" y="3171759"/>
            <a:ext cx="30338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Раздели свои проблемы на четыре группы: физические, эмоциональные и поведенческие и интеллектуальные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C00CA-71A5-4575-09D7-B915A6D818D8}"/>
              </a:ext>
            </a:extLst>
          </p:cNvPr>
          <p:cNvSpPr txBox="1"/>
          <p:nvPr/>
        </p:nvSpPr>
        <p:spPr bwMode="auto">
          <a:xfrm>
            <a:off x="6299187" y="3182156"/>
            <a:ext cx="248221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Выпиши какой у тебя текущий уровень энергии, раздражительности и удовлетворенности. Оцени каждый уровень от 0 до 10.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565E0-B994-C81E-78B2-97ABD4790896}"/>
              </a:ext>
            </a:extLst>
          </p:cNvPr>
          <p:cNvSpPr txBox="1"/>
          <p:nvPr/>
        </p:nvSpPr>
        <p:spPr bwMode="auto">
          <a:xfrm>
            <a:off x="406901" y="3211732"/>
            <a:ext cx="219503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Задай себе вопрос: </a:t>
            </a:r>
            <a:r>
              <a:rPr lang="en-US" sz="1400" dirty="0">
                <a:latin typeface="Stolzl Book"/>
              </a:rPr>
              <a:t>“</a:t>
            </a:r>
            <a:r>
              <a:rPr lang="ru-RU" sz="1400" dirty="0">
                <a:latin typeface="Stolzl Book"/>
              </a:rPr>
              <a:t>Все ли сейчас у меня хорошо?</a:t>
            </a:r>
            <a:r>
              <a:rPr lang="en-US" sz="1400" dirty="0">
                <a:latin typeface="Stolzl Book"/>
              </a:rPr>
              <a:t>”</a:t>
            </a:r>
            <a:r>
              <a:rPr lang="ru-RU" sz="1400" dirty="0">
                <a:latin typeface="Stolzl Book"/>
              </a:rPr>
              <a:t>.</a:t>
            </a:r>
          </a:p>
          <a:p>
            <a:pPr>
              <a:defRPr/>
            </a:pPr>
            <a:r>
              <a:rPr lang="ru-RU" sz="1400" dirty="0">
                <a:latin typeface="Stolzl Book"/>
              </a:rPr>
              <a:t>Из практики 3 цветного ответа можно понять когда и как действовать.</a:t>
            </a:r>
          </a:p>
        </p:txBody>
      </p:sp>
      <p:pic>
        <p:nvPicPr>
          <p:cNvPr id="15" name="Рисунок 14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4CA730-D042-3DDD-433C-05D2ACEA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05663" y="2519392"/>
            <a:ext cx="549978" cy="3333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ED1934-632B-BAE9-6034-EFEDB2CE6E68}"/>
              </a:ext>
            </a:extLst>
          </p:cNvPr>
          <p:cNvSpPr txBox="1"/>
          <p:nvPr/>
        </p:nvSpPr>
        <p:spPr bwMode="auto">
          <a:xfrm>
            <a:off x="8991599" y="2500172"/>
            <a:ext cx="305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Обратиться к специалисту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9991EE-6FBD-424A-FB52-B0FF989F6666}"/>
              </a:ext>
            </a:extLst>
          </p:cNvPr>
          <p:cNvSpPr txBox="1"/>
          <p:nvPr/>
        </p:nvSpPr>
        <p:spPr bwMode="auto">
          <a:xfrm>
            <a:off x="8991599" y="3171759"/>
            <a:ext cx="257474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Обратись к психологу, он поможет правильно понять текущий уровень напряженности и загруженности.</a:t>
            </a:r>
          </a:p>
          <a:p>
            <a:pPr>
              <a:defRPr/>
            </a:pPr>
            <a:endParaRPr lang="ru-RU" sz="1400" dirty="0">
              <a:latin typeface="Stolzl Book"/>
            </a:endParaRPr>
          </a:p>
          <a:p>
            <a:pPr>
              <a:defRPr/>
            </a:pPr>
            <a:r>
              <a:rPr lang="en-US" sz="1400" dirty="0">
                <a:latin typeface="Stolzl Book"/>
              </a:rPr>
              <a:t>P.S </a:t>
            </a:r>
            <a:r>
              <a:rPr lang="ru-RU" sz="1400" dirty="0">
                <a:latin typeface="Stolzl Book"/>
              </a:rPr>
              <a:t>Обычно это платно</a:t>
            </a:r>
          </a:p>
        </p:txBody>
      </p:sp>
    </p:spTree>
    <p:extLst>
      <p:ext uri="{BB962C8B-B14F-4D97-AF65-F5344CB8AC3E}">
        <p14:creationId xmlns:p14="http://schemas.microsoft.com/office/powerpoint/2010/main" val="365805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47B0FFF-A108-B691-7FCB-16B1925A5BC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04DC591-C7D3-DA3A-81AB-A6DC536A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93638" y="-10087"/>
            <a:ext cx="2411725" cy="22522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иний, Цвет электрик, Цвет Majorelle blue, Кобальтовая си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5E203B-AEEB-60FA-3CAA-0F9BAB71F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1996" y="-10087"/>
            <a:ext cx="5021643" cy="2255169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61DDB6-864C-244D-5E02-9051285FB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32218" y="-18937"/>
            <a:ext cx="4804213" cy="22551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02BD90-0A2B-8290-5DDF-701404586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6157" y="776979"/>
            <a:ext cx="3748227" cy="774374"/>
          </a:xfrm>
          <a:prstGeom prst="rect">
            <a:avLst/>
          </a:prstGeom>
        </p:spPr>
      </p:pic>
      <p:pic>
        <p:nvPicPr>
          <p:cNvPr id="7" name="Рисунок 6" descr="Изображение выглядит как 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2E9A283-7C99-E849-DCBC-2941B9664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471348" y="312076"/>
            <a:ext cx="1622938" cy="149337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07BF15-64E2-38F9-F282-F9AEE8115F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531424" y="153467"/>
            <a:ext cx="985606" cy="181059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16670A6-C9DB-4178-8636-23EA40FF6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81914" y="2236232"/>
            <a:ext cx="2411725" cy="22522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E24A25-69C1-CA63-6D94-94FFA1542C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655933" y="2981947"/>
            <a:ext cx="1863686" cy="8941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ка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5D2543-868F-41E3-7D81-E2B6938A22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997833" y="2981947"/>
            <a:ext cx="2003335" cy="89410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лу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B6C956C-2043-19E1-9B76-E389B86BCB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793638" y="4488451"/>
            <a:ext cx="2411725" cy="23695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3D01367-8C77-13E1-6137-B4B8B81F91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7381915" y="4482551"/>
            <a:ext cx="2419280" cy="236954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85AFB8-62E8-59DE-06F0-76DA65A86A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 flipH="1" flipV="1">
            <a:off x="3243321" y="5415479"/>
            <a:ext cx="3468849" cy="11304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54E92D5-E0DF-75E6-2A80-0F5990083A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766334" y="5415479"/>
            <a:ext cx="1590235" cy="14860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AD425C5-D64F-C3CA-95E9-96086F9CDD56}"/>
              </a:ext>
            </a:extLst>
          </p:cNvPr>
          <p:cNvSpPr txBox="1"/>
          <p:nvPr/>
        </p:nvSpPr>
        <p:spPr bwMode="auto">
          <a:xfrm>
            <a:off x="346949" y="3550371"/>
            <a:ext cx="7581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0703FF"/>
                </a:solidFill>
                <a:latin typeface="Stolzl Medium"/>
              </a:rPr>
              <a:t>Я </a:t>
            </a:r>
            <a:r>
              <a:rPr lang="ru-RU" sz="5400" dirty="0" err="1">
                <a:solidFill>
                  <a:srgbClr val="0703FF"/>
                </a:solidFill>
                <a:latin typeface="Stolzl Medium"/>
              </a:rPr>
              <a:t>афигенный</a:t>
            </a:r>
            <a:r>
              <a:rPr lang="ru-RU" sz="5400" dirty="0">
                <a:solidFill>
                  <a:srgbClr val="0703FF"/>
                </a:solidFill>
                <a:latin typeface="Stolzl Medium"/>
              </a:rPr>
              <a:t> (</a:t>
            </a:r>
            <a:r>
              <a:rPr lang="ru-RU" sz="5400" dirty="0" err="1">
                <a:solidFill>
                  <a:srgbClr val="0703FF"/>
                </a:solidFill>
                <a:latin typeface="Stolzl Medium"/>
              </a:rPr>
              <a:t>ая</a:t>
            </a:r>
            <a:r>
              <a:rPr lang="ru-RU" sz="5400" dirty="0">
                <a:solidFill>
                  <a:srgbClr val="0703FF"/>
                </a:solidFill>
                <a:latin typeface="Stolzl Medium"/>
              </a:rPr>
              <a:t>)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010704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31472" y="4096168"/>
            <a:ext cx="4864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>
                <a:latin typeface="Stolzl Book"/>
              </a:rPr>
              <a:t>Боец лучшего СПО СЗФО и боец одного из самых старых ОПД Архангельской области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E691E-C286-FC4D-F018-A99B86F4E959}"/>
              </a:ext>
            </a:extLst>
          </p:cNvPr>
          <p:cNvSpPr txBox="1"/>
          <p:nvPr/>
        </p:nvSpPr>
        <p:spPr>
          <a:xfrm>
            <a:off x="293301" y="110454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>
                <a:latin typeface="Stolzl Medium"/>
              </a:rPr>
              <a:t>Иван Галушин</a:t>
            </a:r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52CD4B-D4F8-7172-D340-F2FA6ECA4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1"/>
          <a:stretch/>
        </p:blipFill>
        <p:spPr bwMode="auto">
          <a:xfrm>
            <a:off x="7038856" y="-45864"/>
            <a:ext cx="5153144" cy="69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черный, черно-белый, Графика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4697684">
            <a:off x="6233710" y="-465067"/>
            <a:ext cx="7343477" cy="7081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D7D75-2CAA-45C4-3AE5-24A44ACAFC93}"/>
              </a:ext>
            </a:extLst>
          </p:cNvPr>
          <p:cNvSpPr txBox="1"/>
          <p:nvPr/>
        </p:nvSpPr>
        <p:spPr>
          <a:xfrm>
            <a:off x="331471" y="5125245"/>
            <a:ext cx="49186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tolzl Book"/>
              </a:rPr>
              <a:t>Финалист </a:t>
            </a:r>
            <a:r>
              <a:rPr lang="en-US" sz="1600" dirty="0">
                <a:latin typeface="Stolzl Book"/>
              </a:rPr>
              <a:t>“</a:t>
            </a:r>
            <a:r>
              <a:rPr lang="ru-RU" sz="1600" dirty="0">
                <a:latin typeface="Stolzl Book"/>
              </a:rPr>
              <a:t>Лиги тренеров РСО</a:t>
            </a:r>
            <a:r>
              <a:rPr lang="en-US" sz="1600" dirty="0">
                <a:latin typeface="Stolzl Book"/>
              </a:rPr>
              <a:t>”</a:t>
            </a:r>
            <a:r>
              <a:rPr lang="ru-RU" sz="1600" dirty="0">
                <a:latin typeface="Stolzl Book"/>
              </a:rPr>
              <a:t> 2025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D4F13D-F76E-8793-2CCC-CDF15735C515}"/>
              </a:ext>
            </a:extLst>
          </p:cNvPr>
          <p:cNvSpPr/>
          <p:nvPr/>
        </p:nvSpPr>
        <p:spPr>
          <a:xfrm>
            <a:off x="6022109" y="0"/>
            <a:ext cx="101674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946A89-6644-13BC-4915-3000B13EBA57}"/>
              </a:ext>
            </a:extLst>
          </p:cNvPr>
          <p:cNvSpPr txBox="1"/>
          <p:nvPr/>
        </p:nvSpPr>
        <p:spPr bwMode="auto">
          <a:xfrm>
            <a:off x="331471" y="5908100"/>
            <a:ext cx="49186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tolzl Book"/>
              </a:rPr>
              <a:t>Кто то из вас уже видел этот слайд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93300" y="418662"/>
            <a:ext cx="664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>
                <a:latin typeface="Stolzl Medium"/>
              </a:rPr>
              <a:t>Познакомимся</a:t>
            </a:r>
            <a:r>
              <a:rPr lang="en-US" sz="3600" dirty="0">
                <a:latin typeface="Stolzl Medium"/>
              </a:rPr>
              <a:t>?</a:t>
            </a:r>
            <a:r>
              <a:rPr lang="ru-RU" sz="3600" dirty="0">
                <a:latin typeface="Stolzl Medium"/>
              </a:rPr>
              <a:t> (еще раз)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956982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Графика, снимок экрана, Красочность, Цвет электри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8072" y="3842633"/>
            <a:ext cx="12230072" cy="3796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63DC7-18BF-830E-1F22-3754E4A09833}"/>
              </a:ext>
            </a:extLst>
          </p:cNvPr>
          <p:cNvSpPr txBox="1"/>
          <p:nvPr/>
        </p:nvSpPr>
        <p:spPr bwMode="auto">
          <a:xfrm>
            <a:off x="2081421" y="663086"/>
            <a:ext cx="780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>
                <a:latin typeface="Stolzl Medium"/>
              </a:rPr>
              <a:t>Инструменты анти-выгорания</a:t>
            </a:r>
          </a:p>
        </p:txBody>
      </p:sp>
      <p:pic>
        <p:nvPicPr>
          <p:cNvPr id="31" name="Рисунок 30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4085E9-56AD-8F47-5F13-0FCA645F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95212" y="2037384"/>
            <a:ext cx="549978" cy="333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2EBAB11-0208-A668-A3AB-0CE9D4638A35}"/>
              </a:ext>
            </a:extLst>
          </p:cNvPr>
          <p:cNvSpPr txBox="1"/>
          <p:nvPr/>
        </p:nvSpPr>
        <p:spPr bwMode="auto">
          <a:xfrm>
            <a:off x="4914697" y="2037384"/>
            <a:ext cx="322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Магия слова </a:t>
            </a:r>
            <a:r>
              <a:rPr lang="en-US" dirty="0">
                <a:latin typeface="Stolzl Medium"/>
              </a:rPr>
              <a:t>“</a:t>
            </a:r>
            <a:r>
              <a:rPr lang="ru-RU" dirty="0">
                <a:latin typeface="Stolzl Medium"/>
              </a:rPr>
              <a:t>ВМЕСТЕ</a:t>
            </a:r>
            <a:r>
              <a:rPr lang="en-US" dirty="0">
                <a:latin typeface="Stolzl Medium"/>
              </a:rPr>
              <a:t>”</a:t>
            </a:r>
            <a:endParaRPr lang="ru-RU" dirty="0">
              <a:latin typeface="Stolzl Medium"/>
            </a:endParaRPr>
          </a:p>
        </p:txBody>
      </p:sp>
      <p:pic>
        <p:nvPicPr>
          <p:cNvPr id="33" name="Рисунок 32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162746F-D0BC-B038-53C3-1A5450B24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08290" y="2042085"/>
            <a:ext cx="549978" cy="3333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73C7EF8-3CA4-F635-4318-7CF099C45BAB}"/>
              </a:ext>
            </a:extLst>
          </p:cNvPr>
          <p:cNvSpPr txBox="1"/>
          <p:nvPr/>
        </p:nvSpPr>
        <p:spPr bwMode="auto">
          <a:xfrm>
            <a:off x="8592517" y="2037384"/>
            <a:ext cx="305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Ставим несгораемые границы</a:t>
            </a:r>
          </a:p>
        </p:txBody>
      </p:sp>
      <p:pic>
        <p:nvPicPr>
          <p:cNvPr id="35" name="Рисунок 34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062BD61-1ED8-A749-3902-84AB204FE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64883" y="2053379"/>
            <a:ext cx="549978" cy="3333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9444FDE-6810-F103-EE3F-9B1F8E1A47FF}"/>
              </a:ext>
            </a:extLst>
          </p:cNvPr>
          <p:cNvSpPr txBox="1"/>
          <p:nvPr/>
        </p:nvSpPr>
        <p:spPr bwMode="auto">
          <a:xfrm>
            <a:off x="1537628" y="2037384"/>
            <a:ext cx="300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Техника «стеклянной стены»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1631BF-CE86-7E87-1E69-2E9336E9457B}"/>
              </a:ext>
            </a:extLst>
          </p:cNvPr>
          <p:cNvSpPr txBox="1"/>
          <p:nvPr/>
        </p:nvSpPr>
        <p:spPr bwMode="auto">
          <a:xfrm>
            <a:off x="4922901" y="2708971"/>
            <a:ext cx="33345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Меняем позицию с «спасателя» на позицию «помощника». Предлагаем совместные решения проблемы.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8C8A29-2BFB-ACC6-7B83-19025A000919}"/>
              </a:ext>
            </a:extLst>
          </p:cNvPr>
          <p:cNvSpPr txBox="1"/>
          <p:nvPr/>
        </p:nvSpPr>
        <p:spPr bwMode="auto">
          <a:xfrm>
            <a:off x="8584554" y="2710505"/>
            <a:ext cx="28156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Четко обозначаем рабочие временные рамки, когда мы можем работать и помогать. </a:t>
            </a:r>
          </a:p>
          <a:p>
            <a:pPr>
              <a:defRPr/>
            </a:pPr>
            <a:r>
              <a:rPr lang="ru-RU" sz="1400" dirty="0">
                <a:latin typeface="Stolzl Book"/>
              </a:rPr>
              <a:t>Вопрос вне рамок? – Можем смело его отложить (Если это не ЧП)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544EA2-F258-08B5-1553-E7F611B9C4CB}"/>
              </a:ext>
            </a:extLst>
          </p:cNvPr>
          <p:cNvSpPr txBox="1"/>
          <p:nvPr/>
        </p:nvSpPr>
        <p:spPr bwMode="auto">
          <a:xfrm>
            <a:off x="1537627" y="2746117"/>
            <a:ext cx="23318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Представляем между собой и проблемой бойца стеклянную стену. Вы его также слышите и видите, но не даете его проблеме проникнуть внутрь себя.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8C45F8-F5FF-9A4B-3E83-7775EACFB38F}"/>
              </a:ext>
            </a:extLst>
          </p:cNvPr>
          <p:cNvSpPr txBox="1"/>
          <p:nvPr/>
        </p:nvSpPr>
        <p:spPr bwMode="auto">
          <a:xfrm>
            <a:off x="2633177" y="2343954"/>
            <a:ext cx="669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Bold" panose="00000800000000000000" pitchFamily="50" charset="-52"/>
              </a:rPr>
              <a:t>Делегируйте и просите о помощи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53D377-8DE6-E984-D506-B99D8BC8D4DC}"/>
              </a:ext>
            </a:extLst>
          </p:cNvPr>
          <p:cNvSpPr txBox="1"/>
          <p:nvPr/>
        </p:nvSpPr>
        <p:spPr bwMode="auto">
          <a:xfrm>
            <a:off x="2746365" y="2992338"/>
            <a:ext cx="6699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Stolzl Book"/>
              </a:rPr>
              <a:t>Вы не один. </a:t>
            </a:r>
          </a:p>
          <a:p>
            <a:pPr algn="ctr">
              <a:defRPr/>
            </a:pPr>
            <a:r>
              <a:rPr lang="ru-RU" sz="1600" dirty="0">
                <a:latin typeface="Stolzl Book"/>
              </a:rPr>
              <a:t>Вы также можете смело обратиться за помощью. </a:t>
            </a:r>
          </a:p>
          <a:p>
            <a:pPr algn="ctr">
              <a:defRPr/>
            </a:pPr>
            <a:r>
              <a:rPr lang="ru-RU" sz="1600" dirty="0">
                <a:latin typeface="Stolzl Book"/>
              </a:rPr>
              <a:t>Ваша команда – это командир и комиссар. </a:t>
            </a:r>
          </a:p>
          <a:p>
            <a:pPr algn="ctr">
              <a:defRPr/>
            </a:pPr>
            <a:r>
              <a:rPr lang="ru-RU" sz="1600" dirty="0">
                <a:latin typeface="Stolzl Book"/>
              </a:rPr>
              <a:t>Не бойтесь делегировать свои задачи в трудный период, вы тоже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319456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9A86F70-EAE6-8193-5FA2-A1162E14865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B4533E-41BB-9738-E983-28413B8C8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93638" y="-10087"/>
            <a:ext cx="2411725" cy="22522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иний, Цвет электрик, Цвет Majorelle blue, Кобальтовая си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C93394D-50B9-6BB5-978C-D5C3720FB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71996" y="-10087"/>
            <a:ext cx="5021643" cy="2255169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E14D8-55A2-A836-0046-960C41EF8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-32218" y="-18937"/>
            <a:ext cx="4804213" cy="22551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BEE15-016F-BE8F-D4D1-3FE37CA58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6157" y="776979"/>
            <a:ext cx="3748227" cy="774374"/>
          </a:xfrm>
          <a:prstGeom prst="rect">
            <a:avLst/>
          </a:prstGeom>
        </p:spPr>
      </p:pic>
      <p:pic>
        <p:nvPicPr>
          <p:cNvPr id="7" name="Рисунок 6" descr="Изображение выглядит как 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C594AE-3EFA-C4F6-E1A7-8F1EF1E0A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471348" y="312076"/>
            <a:ext cx="1622938" cy="149337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9397AD-8C34-BCFF-416F-59F819636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531424" y="153467"/>
            <a:ext cx="985606" cy="181059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C8C845-A6DA-9EA0-78D5-6D37B56B1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81914" y="2236232"/>
            <a:ext cx="2411725" cy="22522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7D041A-3B94-FD00-C22C-82B290B2D6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655933" y="2981947"/>
            <a:ext cx="1863686" cy="8941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ка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789DEF-5CCD-87EA-2435-D6B630CC7A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997833" y="2981947"/>
            <a:ext cx="2003335" cy="89410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лу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10EE876-CB81-1A5E-7929-321FA1D2D6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9793638" y="4488451"/>
            <a:ext cx="2411725" cy="23695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EC02A6B-D597-0E28-D27A-EEE99393E8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7381915" y="4482551"/>
            <a:ext cx="2419280" cy="236954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B0B7BF9-21A1-E6B5-81CE-A24F65916A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 flipH="1" flipV="1">
            <a:off x="3243321" y="5415479"/>
            <a:ext cx="3468849" cy="11304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81560C2-C048-6468-8E82-E523337381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766334" y="5415479"/>
            <a:ext cx="1590235" cy="14860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42623CD-2392-A259-6CFD-89D20794B34B}"/>
              </a:ext>
            </a:extLst>
          </p:cNvPr>
          <p:cNvSpPr txBox="1"/>
          <p:nvPr/>
        </p:nvSpPr>
        <p:spPr bwMode="auto">
          <a:xfrm>
            <a:off x="190832" y="3152777"/>
            <a:ext cx="75815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800" dirty="0">
                <a:solidFill>
                  <a:srgbClr val="0703FF"/>
                </a:solidFill>
                <a:latin typeface="Stolzl Medium"/>
              </a:rPr>
              <a:t>ПРАКТИКА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1527349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25E2035-57D0-A7AB-EEA9-A2D015C43C5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Графика, снимок экрана, Красочность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66EE27-BDB5-618C-D5D9-FFF9126B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9036" y="4484764"/>
            <a:ext cx="12230072" cy="37964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FCBF3-B23D-B8CF-8708-B41DC6E49497}"/>
              </a:ext>
            </a:extLst>
          </p:cNvPr>
          <p:cNvSpPr txBox="1"/>
          <p:nvPr/>
        </p:nvSpPr>
        <p:spPr bwMode="auto">
          <a:xfrm>
            <a:off x="0" y="176497"/>
            <a:ext cx="9812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>
                <a:latin typeface="Stolzl Medium" panose="00000600000000000000" pitchFamily="50" charset="-52"/>
              </a:rPr>
              <a:t>Как твое</a:t>
            </a:r>
          </a:p>
          <a:p>
            <a:pPr algn="ctr">
              <a:defRPr/>
            </a:pPr>
            <a:r>
              <a:rPr lang="ru-RU" sz="3600" dirty="0">
                <a:latin typeface="Stolzl Medium" panose="00000600000000000000" pitchFamily="50" charset="-52"/>
              </a:rPr>
              <a:t>                     отрицательно повлияет на:</a:t>
            </a:r>
            <a:endParaRPr lang="ru-RU" sz="2400" dirty="0">
              <a:latin typeface="Stolzl Medium" panose="00000600000000000000" pitchFamily="50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423D6-7D66-BDA0-44FE-E83605BFD421}"/>
              </a:ext>
            </a:extLst>
          </p:cNvPr>
          <p:cNvSpPr txBox="1"/>
          <p:nvPr/>
        </p:nvSpPr>
        <p:spPr bwMode="auto">
          <a:xfrm>
            <a:off x="641915" y="2943328"/>
            <a:ext cx="2731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потеря авторитета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061611-7397-FF0A-60E5-DC99D4DC6F3C}"/>
              </a:ext>
            </a:extLst>
          </p:cNvPr>
          <p:cNvSpPr txBox="1"/>
          <p:nvPr/>
        </p:nvSpPr>
        <p:spPr bwMode="auto">
          <a:xfrm>
            <a:off x="3152613" y="3772290"/>
            <a:ext cx="324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потеря коммуникации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01B0F-D423-95AB-04B4-3C2371DFE9FA}"/>
              </a:ext>
            </a:extLst>
          </p:cNvPr>
          <p:cNvSpPr txBox="1"/>
          <p:nvPr/>
        </p:nvSpPr>
        <p:spPr bwMode="auto">
          <a:xfrm>
            <a:off x="2787298" y="2411064"/>
            <a:ext cx="3174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потеря эффективности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161306-771B-A0AF-BCFF-DAAE0CC1011A}"/>
              </a:ext>
            </a:extLst>
          </p:cNvPr>
          <p:cNvSpPr txBox="1"/>
          <p:nvPr/>
        </p:nvSpPr>
        <p:spPr bwMode="auto">
          <a:xfrm>
            <a:off x="3072347" y="4801717"/>
            <a:ext cx="291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пропуск дедлайнов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72488B-8DBA-83B9-C714-73F3AD9B6432}"/>
              </a:ext>
            </a:extLst>
          </p:cNvPr>
          <p:cNvSpPr txBox="1"/>
          <p:nvPr/>
        </p:nvSpPr>
        <p:spPr bwMode="auto">
          <a:xfrm>
            <a:off x="881600" y="5134684"/>
            <a:ext cx="1319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цинизм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282DA9-3AD8-898A-D79B-A60448962ECC}"/>
              </a:ext>
            </a:extLst>
          </p:cNvPr>
          <p:cNvSpPr txBox="1"/>
          <p:nvPr/>
        </p:nvSpPr>
        <p:spPr bwMode="auto">
          <a:xfrm>
            <a:off x="1820273" y="3453779"/>
            <a:ext cx="1183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срывы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FFA0D6-194C-C31D-79CC-5546F607550C}"/>
              </a:ext>
            </a:extLst>
          </p:cNvPr>
          <p:cNvSpPr txBox="1"/>
          <p:nvPr/>
        </p:nvSpPr>
        <p:spPr bwMode="auto">
          <a:xfrm>
            <a:off x="201611" y="4260302"/>
            <a:ext cx="3237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замедление прогресса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E40CC8-1F4F-F873-D821-46DD4C620268}"/>
              </a:ext>
            </a:extLst>
          </p:cNvPr>
          <p:cNvSpPr txBox="1"/>
          <p:nvPr/>
        </p:nvSpPr>
        <p:spPr bwMode="auto">
          <a:xfrm>
            <a:off x="2697162" y="5484689"/>
            <a:ext cx="1827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уход бойцов</a:t>
            </a:r>
            <a:endParaRPr lang="ru-RU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8A6BA9D-7083-AF02-C53B-946C647DDF86}"/>
              </a:ext>
            </a:extLst>
          </p:cNvPr>
          <p:cNvCxnSpPr/>
          <p:nvPr/>
        </p:nvCxnSpPr>
        <p:spPr bwMode="auto">
          <a:xfrm>
            <a:off x="6096000" y="1607938"/>
            <a:ext cx="0" cy="4152900"/>
          </a:xfrm>
          <a:prstGeom prst="line">
            <a:avLst/>
          </a:prstGeom>
          <a:ln w="57150">
            <a:solidFill>
              <a:srgbClr val="0C08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24F0E23-4168-726D-9644-A6BA818BC6C7}"/>
              </a:ext>
            </a:extLst>
          </p:cNvPr>
          <p:cNvSpPr txBox="1"/>
          <p:nvPr/>
        </p:nvSpPr>
        <p:spPr bwMode="auto">
          <a:xfrm>
            <a:off x="6812351" y="2696580"/>
            <a:ext cx="361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усталость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BD5A1-B046-0DB2-93EA-1D9DE436FABE}"/>
              </a:ext>
            </a:extLst>
          </p:cNvPr>
          <p:cNvSpPr txBox="1"/>
          <p:nvPr/>
        </p:nvSpPr>
        <p:spPr bwMode="auto">
          <a:xfrm>
            <a:off x="9564413" y="3426168"/>
            <a:ext cx="361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тревожность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39E172-42AD-DD94-8B04-585A45AEBE2F}"/>
              </a:ext>
            </a:extLst>
          </p:cNvPr>
          <p:cNvSpPr txBox="1"/>
          <p:nvPr/>
        </p:nvSpPr>
        <p:spPr bwMode="auto">
          <a:xfrm>
            <a:off x="7666855" y="3665018"/>
            <a:ext cx="361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апатия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7B9DAE-2C00-B372-9F60-2315BE751FDB}"/>
              </a:ext>
            </a:extLst>
          </p:cNvPr>
          <p:cNvSpPr txBox="1"/>
          <p:nvPr/>
        </p:nvSpPr>
        <p:spPr bwMode="auto">
          <a:xfrm>
            <a:off x="9188418" y="5159795"/>
            <a:ext cx="361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бессонница</a:t>
            </a:r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3643C0F-2CA5-68DE-0A9D-2CA61C53A7FB}"/>
              </a:ext>
            </a:extLst>
          </p:cNvPr>
          <p:cNvSpPr/>
          <p:nvPr/>
        </p:nvSpPr>
        <p:spPr bwMode="auto">
          <a:xfrm>
            <a:off x="1907877" y="1630620"/>
            <a:ext cx="1833578" cy="472014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коллектив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57AE66F8-2B7B-6E19-EBE1-2DBFCC4DB7EF}"/>
              </a:ext>
            </a:extLst>
          </p:cNvPr>
          <p:cNvSpPr/>
          <p:nvPr/>
        </p:nvSpPr>
        <p:spPr bwMode="auto">
          <a:xfrm>
            <a:off x="8170935" y="1615676"/>
            <a:ext cx="1908317" cy="472014"/>
          </a:xfrm>
          <a:prstGeom prst="roundRect">
            <a:avLst>
              <a:gd name="adj" fmla="val 50000"/>
            </a:avLst>
          </a:prstGeom>
          <a:solidFill>
            <a:srgbClr val="0804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tolzl Medium" panose="00000600000000000000" pitchFamily="50" charset="-52"/>
              </a:rPr>
              <a:t>тебя самого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9F3A37-4D75-AF26-DC30-11F021EAF0BF}"/>
              </a:ext>
            </a:extLst>
          </p:cNvPr>
          <p:cNvSpPr txBox="1"/>
          <p:nvPr/>
        </p:nvSpPr>
        <p:spPr bwMode="auto">
          <a:xfrm>
            <a:off x="8899848" y="2513667"/>
            <a:ext cx="361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раздражительность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D705E7-3E5B-754D-31B1-B31609071024}"/>
              </a:ext>
            </a:extLst>
          </p:cNvPr>
          <p:cNvSpPr txBox="1"/>
          <p:nvPr/>
        </p:nvSpPr>
        <p:spPr bwMode="auto">
          <a:xfrm>
            <a:off x="7120716" y="4470531"/>
            <a:ext cx="361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Book"/>
              </a:rPr>
              <a:t>«туман в голове»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B7F54-A162-1B08-27C7-16EAFC82DD02}"/>
              </a:ext>
            </a:extLst>
          </p:cNvPr>
          <p:cNvSpPr txBox="1"/>
          <p:nvPr/>
        </p:nvSpPr>
        <p:spPr bwMode="auto">
          <a:xfrm>
            <a:off x="5757294" y="189086"/>
            <a:ext cx="336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>
                <a:latin typeface="Stolzl Medium" panose="00000600000000000000" pitchFamily="50" charset="-52"/>
              </a:rPr>
              <a:t>выгорание</a:t>
            </a:r>
            <a:endParaRPr lang="ru-RU" sz="2400" dirty="0">
              <a:latin typeface="Stolzl Medium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0148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D838F68-E2D5-8ABD-BDA1-6AD7C82593C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Графика, снимок экрана, Красочность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0A82F0-3190-1019-2DB2-BBD0EA84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625"/>
          <a:stretch/>
        </p:blipFill>
        <p:spPr bwMode="auto">
          <a:xfrm flipV="1">
            <a:off x="-38072" y="0"/>
            <a:ext cx="12230072" cy="24818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9BAEEF-265D-C425-12AC-12B067C08640}"/>
              </a:ext>
            </a:extLst>
          </p:cNvPr>
          <p:cNvSpPr txBox="1"/>
          <p:nvPr/>
        </p:nvSpPr>
        <p:spPr bwMode="auto">
          <a:xfrm>
            <a:off x="3335505" y="2544661"/>
            <a:ext cx="5482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dirty="0">
                <a:latin typeface="Stolzl Medium" panose="00000600000000000000" pitchFamily="50" charset="-52"/>
              </a:rPr>
              <a:t>выгорание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AFB1F6-7DF0-E121-D118-EB63030460D6}"/>
              </a:ext>
            </a:extLst>
          </p:cNvPr>
          <p:cNvSpPr txBox="1"/>
          <p:nvPr/>
        </p:nvSpPr>
        <p:spPr bwMode="auto">
          <a:xfrm>
            <a:off x="0" y="37530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Stolzl Bold" panose="00000800000000000000" pitchFamily="50" charset="-52"/>
              </a:rPr>
              <a:t>сможем ли мы найти в этом слове плюсы?</a:t>
            </a:r>
          </a:p>
        </p:txBody>
      </p:sp>
    </p:spTree>
    <p:extLst>
      <p:ext uri="{BB962C8B-B14F-4D97-AF65-F5344CB8AC3E}">
        <p14:creationId xmlns:p14="http://schemas.microsoft.com/office/powerpoint/2010/main" val="1300672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4B542DF-7338-5D83-5F08-81CD11F5122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Графика, снимок экрана, Красочность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0077380-5020-8A90-9850-2E29FE3A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9036" y="4484764"/>
            <a:ext cx="12230072" cy="37964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221CE-0EAD-FEC0-13DF-C8FCFEC618C1}"/>
              </a:ext>
            </a:extLst>
          </p:cNvPr>
          <p:cNvSpPr txBox="1"/>
          <p:nvPr/>
        </p:nvSpPr>
        <p:spPr bwMode="auto">
          <a:xfrm>
            <a:off x="-104173" y="189086"/>
            <a:ext cx="10000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>
                <a:latin typeface="Stolzl Medium" panose="00000600000000000000" pitchFamily="50" charset="-52"/>
              </a:rPr>
              <a:t>Как твое</a:t>
            </a:r>
          </a:p>
          <a:p>
            <a:pPr algn="ctr">
              <a:defRPr/>
            </a:pPr>
            <a:r>
              <a:rPr lang="ru-RU" sz="3600" dirty="0">
                <a:latin typeface="Stolzl Medium" panose="00000600000000000000" pitchFamily="50" charset="-52"/>
              </a:rPr>
              <a:t>                     положительно повлияет на:</a:t>
            </a:r>
            <a:endParaRPr lang="ru-RU" sz="2400" dirty="0">
              <a:latin typeface="Stolzl Medium" panose="00000600000000000000" pitchFamily="50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3474F-7C62-B8C6-2F9F-63A5673C2C81}"/>
              </a:ext>
            </a:extLst>
          </p:cNvPr>
          <p:cNvSpPr txBox="1"/>
          <p:nvPr/>
        </p:nvSpPr>
        <p:spPr bwMode="auto">
          <a:xfrm>
            <a:off x="4699320" y="189086"/>
            <a:ext cx="5482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>
                <a:latin typeface="Stolzl Medium" panose="00000600000000000000" pitchFamily="50" charset="-52"/>
              </a:rPr>
              <a:t>выгорание</a:t>
            </a:r>
          </a:p>
        </p:txBody>
      </p:sp>
      <p:pic>
        <p:nvPicPr>
          <p:cNvPr id="18" name="Рисунок 17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C7FEE3-D786-1728-2981-7436455BE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9656" y="2772262"/>
            <a:ext cx="549978" cy="333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9D9354-B61A-C328-A2C4-4B66B85DD047}"/>
              </a:ext>
            </a:extLst>
          </p:cNvPr>
          <p:cNvSpPr txBox="1"/>
          <p:nvPr/>
        </p:nvSpPr>
        <p:spPr bwMode="auto">
          <a:xfrm>
            <a:off x="588768" y="2772262"/>
            <a:ext cx="295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Переосмысление ценностей</a:t>
            </a:r>
          </a:p>
        </p:txBody>
      </p:sp>
      <p:pic>
        <p:nvPicPr>
          <p:cNvPr id="20" name="Рисунок 19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AA3EEF-C294-E963-4991-DFE13A48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13258" y="2776963"/>
            <a:ext cx="549978" cy="333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15FEC1-3B65-0F68-3BAC-1F29750C11FD}"/>
              </a:ext>
            </a:extLst>
          </p:cNvPr>
          <p:cNvSpPr txBox="1"/>
          <p:nvPr/>
        </p:nvSpPr>
        <p:spPr bwMode="auto">
          <a:xfrm>
            <a:off x="4097485" y="2772262"/>
            <a:ext cx="305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Повышение самопонимания</a:t>
            </a:r>
          </a:p>
        </p:txBody>
      </p:sp>
      <p:pic>
        <p:nvPicPr>
          <p:cNvPr id="22" name="Рисунок 21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F37C62-29B2-034D-0426-816A19C71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67884" y="2791329"/>
            <a:ext cx="549978" cy="3333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72EF60-1972-E7D6-6B0A-6A4E25ECD726}"/>
              </a:ext>
            </a:extLst>
          </p:cNvPr>
          <p:cNvSpPr txBox="1"/>
          <p:nvPr/>
        </p:nvSpPr>
        <p:spPr bwMode="auto">
          <a:xfrm>
            <a:off x="6840629" y="2775334"/>
            <a:ext cx="2680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«Живой пример» для других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6E6858-191E-34E5-CDED-7C6D4EE2B5FE}"/>
              </a:ext>
            </a:extLst>
          </p:cNvPr>
          <p:cNvSpPr txBox="1"/>
          <p:nvPr/>
        </p:nvSpPr>
        <p:spPr bwMode="auto">
          <a:xfrm>
            <a:off x="607863" y="3439408"/>
            <a:ext cx="3293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Вы начинаете </a:t>
            </a:r>
            <a:r>
              <a:rPr lang="ru-RU" sz="1400" b="1" dirty="0">
                <a:latin typeface="Stolzl Book"/>
              </a:rPr>
              <a:t>задавать</a:t>
            </a:r>
            <a:r>
              <a:rPr lang="ru-RU" sz="1400" dirty="0">
                <a:latin typeface="Stolzl Book"/>
              </a:rPr>
              <a:t> себе вопросы: </a:t>
            </a:r>
            <a:r>
              <a:rPr lang="en-US" sz="1400" dirty="0">
                <a:latin typeface="Stolzl Book"/>
              </a:rPr>
              <a:t>“</a:t>
            </a:r>
            <a:r>
              <a:rPr lang="ru-RU" sz="1400" dirty="0">
                <a:latin typeface="Stolzl Book"/>
              </a:rPr>
              <a:t>Зачем я вообще это делаю?</a:t>
            </a:r>
            <a:r>
              <a:rPr lang="en-US" sz="1400" dirty="0">
                <a:latin typeface="Stolzl Book"/>
              </a:rPr>
              <a:t>”</a:t>
            </a:r>
            <a:r>
              <a:rPr lang="ru-RU" sz="1400" dirty="0">
                <a:latin typeface="Stolzl Book"/>
              </a:rPr>
              <a:t>. </a:t>
            </a:r>
          </a:p>
          <a:p>
            <a:pPr>
              <a:defRPr/>
            </a:pPr>
            <a:r>
              <a:rPr lang="ru-RU" sz="1400" dirty="0">
                <a:latin typeface="Stolzl Book"/>
              </a:rPr>
              <a:t>Вы </a:t>
            </a:r>
            <a:r>
              <a:rPr lang="ru-RU" sz="1400" b="1" dirty="0">
                <a:latin typeface="Stolzl Book"/>
              </a:rPr>
              <a:t>отказываетесь</a:t>
            </a:r>
            <a:r>
              <a:rPr lang="ru-RU" sz="1400" dirty="0">
                <a:latin typeface="Stolzl Book"/>
              </a:rPr>
              <a:t> от нездорового перфекционизма. </a:t>
            </a:r>
          </a:p>
          <a:p>
            <a:pPr>
              <a:defRPr/>
            </a:pPr>
            <a:r>
              <a:rPr lang="ru-RU" sz="1400" dirty="0">
                <a:latin typeface="Stolzl Book"/>
              </a:rPr>
              <a:t>Вы </a:t>
            </a:r>
            <a:r>
              <a:rPr lang="ru-RU" sz="1400" b="1" dirty="0">
                <a:latin typeface="Stolzl Book"/>
              </a:rPr>
              <a:t>строите</a:t>
            </a:r>
            <a:r>
              <a:rPr lang="ru-RU" sz="1400" dirty="0">
                <a:latin typeface="Stolzl Book"/>
              </a:rPr>
              <a:t> границы.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C7D47B-891F-37AB-409C-22839E3BF9C0}"/>
              </a:ext>
            </a:extLst>
          </p:cNvPr>
          <p:cNvSpPr txBox="1"/>
          <p:nvPr/>
        </p:nvSpPr>
        <p:spPr bwMode="auto">
          <a:xfrm>
            <a:off x="4109683" y="3429000"/>
            <a:ext cx="25349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Вы начинаете понимать свои пределы. Узнаете свои источники заряда и энергии. Бесценный опыт для построения дальнейшего будущего.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751165-2162-BC02-F427-641F48BE871A}"/>
              </a:ext>
            </a:extLst>
          </p:cNvPr>
          <p:cNvSpPr txBox="1"/>
          <p:nvPr/>
        </p:nvSpPr>
        <p:spPr bwMode="auto">
          <a:xfrm>
            <a:off x="6840629" y="3421665"/>
            <a:ext cx="248461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Пройдя через кризис, вы можете стать источником мотивации для других бойцов. То, что пережили вы, может стать опытом для всего отряда.</a:t>
            </a:r>
          </a:p>
        </p:txBody>
      </p:sp>
      <p:pic>
        <p:nvPicPr>
          <p:cNvPr id="27" name="Рисунок 26" descr="Изображение выглядит как круг, чер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FC8E01-5B5D-2621-5215-865B8EAB0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43870" y="2790268"/>
            <a:ext cx="549978" cy="3333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F14E45-BFD5-829E-7515-5CF1A45BE07E}"/>
              </a:ext>
            </a:extLst>
          </p:cNvPr>
          <p:cNvSpPr txBox="1"/>
          <p:nvPr/>
        </p:nvSpPr>
        <p:spPr bwMode="auto">
          <a:xfrm>
            <a:off x="9521240" y="2756873"/>
            <a:ext cx="246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Stolzl Medium"/>
              </a:rPr>
              <a:t>Улучшение системы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34938F-DF1F-091C-F978-9ACA57BC1437}"/>
              </a:ext>
            </a:extLst>
          </p:cNvPr>
          <p:cNvSpPr txBox="1"/>
          <p:nvPr/>
        </p:nvSpPr>
        <p:spPr bwMode="auto">
          <a:xfrm>
            <a:off x="9521241" y="3418138"/>
            <a:ext cx="248461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Если выгорает методист – значит систем сдала. </a:t>
            </a:r>
          </a:p>
          <a:p>
            <a:pPr>
              <a:defRPr/>
            </a:pPr>
            <a:r>
              <a:rPr lang="ru-RU" sz="1400" dirty="0">
                <a:latin typeface="Stolzl Book"/>
              </a:rPr>
              <a:t>Это заставляет пересмотреть все рабочие процессы и дать толчок прогрессу.</a:t>
            </a:r>
          </a:p>
        </p:txBody>
      </p:sp>
    </p:spTree>
    <p:extLst>
      <p:ext uri="{BB962C8B-B14F-4D97-AF65-F5344CB8AC3E}">
        <p14:creationId xmlns:p14="http://schemas.microsoft.com/office/powerpoint/2010/main" val="3272717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60DB44B-201F-66E9-2D8D-82B75DA87CFD}"/>
              </a:ext>
            </a:extLst>
          </p:cNvPr>
          <p:cNvSpPr txBox="1"/>
          <p:nvPr/>
        </p:nvSpPr>
        <p:spPr>
          <a:xfrm>
            <a:off x="268694" y="451780"/>
            <a:ext cx="772668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>
                <a:latin typeface="Stolzl Medium" panose="00000600000000000000" pitchFamily="50" charset="-52"/>
              </a:rPr>
              <a:t>Что по итогу?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7AB7E-6162-6764-B71D-7E2ECD5885CD}"/>
              </a:ext>
            </a:extLst>
          </p:cNvPr>
          <p:cNvSpPr txBox="1"/>
          <p:nvPr/>
        </p:nvSpPr>
        <p:spPr>
          <a:xfrm>
            <a:off x="508863" y="674730"/>
            <a:ext cx="610529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Stolzl Book" panose="00000500000000000000" pitchFamily="50" charset="-52"/>
            </a:endParaRPr>
          </a:p>
          <a:p>
            <a:endParaRPr lang="ru-RU" sz="1600" b="0" i="0" u="none" strike="noStrike" dirty="0">
              <a:solidFill>
                <a:srgbClr val="000000"/>
              </a:solidFill>
              <a:effectLst/>
              <a:latin typeface="Stolzl Book" panose="00000500000000000000" pitchFamily="50" charset="-52"/>
            </a:endParaRPr>
          </a:p>
          <a:p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Stolzl Book" panose="00000500000000000000" pitchFamily="50" charset="-52"/>
              </a:rPr>
              <a:t> </a:t>
            </a:r>
          </a:p>
          <a:p>
            <a:pPr algn="just"/>
            <a:r>
              <a:rPr lang="ru-RU" dirty="0">
                <a:latin typeface="Stolzl Medium" panose="00000600000000000000" pitchFamily="50" charset="-52"/>
                <a:ea typeface="Segoe UI Symbol" panose="020B0502040204020203" pitchFamily="34" charset="0"/>
              </a:rPr>
              <a:t>Выгорание</a:t>
            </a:r>
            <a:r>
              <a:rPr lang="ru-RU" dirty="0">
                <a:latin typeface="Stolzl Book"/>
              </a:rPr>
              <a:t> — это ядовитый цветок, который может иногда дать семя мудрости. Но гораздо безопаснее и эффективнее выращивать мудрость в своем саду осознанности, не доводя себя до отравления.</a:t>
            </a:r>
            <a:endParaRPr lang="ru-RU" dirty="0">
              <a:latin typeface="Stolzl Book" panose="00000500000000000000" pitchFamily="50" charset="-52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CC2B2D1-3FBF-8C03-F62B-7FDEBF3CC373}"/>
              </a:ext>
            </a:extLst>
          </p:cNvPr>
          <p:cNvSpPr/>
          <p:nvPr/>
        </p:nvSpPr>
        <p:spPr bwMode="auto">
          <a:xfrm rot="1953888">
            <a:off x="7407744" y="-247613"/>
            <a:ext cx="3986605" cy="7316027"/>
          </a:xfrm>
          <a:prstGeom prst="ellipse">
            <a:avLst/>
          </a:prstGeom>
          <a:noFill/>
          <a:ln>
            <a:solidFill>
              <a:srgbClr val="0703F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n>
                <a:solidFill>
                  <a:srgbClr val="0703FF"/>
                </a:solidFill>
              </a:ln>
            </a:endParaRPr>
          </a:p>
        </p:txBody>
      </p:sp>
      <p:pic>
        <p:nvPicPr>
          <p:cNvPr id="3" name="Рисунок 2" descr="Изображение выглядит как Человеческое лицо, одежда, человек, женщ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048076-F23A-AF0C-52D7-F96E97AF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0" y="494030"/>
            <a:ext cx="6250873" cy="5912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D3C18-F930-2507-1B10-A7A10C8CFAB0}"/>
              </a:ext>
            </a:extLst>
          </p:cNvPr>
          <p:cNvSpPr txBox="1"/>
          <p:nvPr/>
        </p:nvSpPr>
        <p:spPr>
          <a:xfrm>
            <a:off x="508863" y="3429000"/>
            <a:ext cx="554268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Stolzl Book"/>
              </a:rPr>
              <a:t>- Вместо</a:t>
            </a:r>
            <a:r>
              <a:rPr lang="ru-RU" sz="1400" dirty="0">
                <a:latin typeface="Stolzl Book"/>
              </a:rPr>
              <a:t> того чтобы ждать, пока выгорание заставит вас пересмотреть ценности — регулярно (каждые 3-6 месяцев) самостоятельно задавайте себе эти вопросы: «Туда ли я иду? Что я хочу на самом деле?».</a:t>
            </a:r>
          </a:p>
          <a:p>
            <a:pPr>
              <a:defRPr/>
            </a:pPr>
            <a:r>
              <a:rPr lang="ru-RU" sz="1400" dirty="0">
                <a:latin typeface="Stolzl Book"/>
              </a:rPr>
              <a:t>- </a:t>
            </a:r>
            <a:r>
              <a:rPr lang="ru-RU" sz="1400" b="1" dirty="0">
                <a:latin typeface="Stolzl Book"/>
              </a:rPr>
              <a:t>Вместо</a:t>
            </a:r>
            <a:r>
              <a:rPr lang="ru-RU" sz="1400" dirty="0">
                <a:latin typeface="Stolzl Book"/>
              </a:rPr>
              <a:t> того чтобы выгоранием узнавать свои пределы — сознательно экспериментируйте с нагрузкой, отдыхом и графиком, чтобы найти свой оптимальный режим до срыва.</a:t>
            </a:r>
          </a:p>
          <a:p>
            <a:pPr>
              <a:defRPr/>
            </a:pPr>
            <a:r>
              <a:rPr lang="ru-RU" sz="1400" dirty="0">
                <a:latin typeface="Stolzl Book"/>
              </a:rPr>
              <a:t>- </a:t>
            </a:r>
            <a:r>
              <a:rPr lang="ru-RU" sz="1400" b="1" dirty="0">
                <a:latin typeface="Stolzl Book"/>
              </a:rPr>
              <a:t>Вместо</a:t>
            </a:r>
            <a:r>
              <a:rPr lang="ru-RU" sz="1400" dirty="0">
                <a:latin typeface="Stolzl Book"/>
              </a:rPr>
              <a:t> того чтобы ваше выгорание стало уроком для отряда — станьте примером проактивной заботы о себе.</a:t>
            </a:r>
          </a:p>
        </p:txBody>
      </p:sp>
    </p:spTree>
    <p:extLst>
      <p:ext uri="{BB962C8B-B14F-4D97-AF65-F5344CB8AC3E}">
        <p14:creationId xmlns:p14="http://schemas.microsoft.com/office/powerpoint/2010/main" val="267771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20F960B-2207-079E-38E5-9AEC5B2DB63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Графика, Красочность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BBD7BD5-7E9B-6C73-E2A9-6154A982C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1340481">
            <a:off x="1268040" y="-897138"/>
            <a:ext cx="12135751" cy="7928985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ка, Шрифт, логотип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0359CC-9573-B30C-9AEA-A4DD41784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5754" y="406631"/>
            <a:ext cx="2011982" cy="907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241CCA-FBDA-F0EB-6271-1F4F628E7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5754" y="6333606"/>
            <a:ext cx="11241603" cy="235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4EFB90-F193-A7DA-629B-1EC23D88D982}"/>
              </a:ext>
            </a:extLst>
          </p:cNvPr>
          <p:cNvSpPr txBox="1"/>
          <p:nvPr/>
        </p:nvSpPr>
        <p:spPr bwMode="auto">
          <a:xfrm>
            <a:off x="3401937" y="6272855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tolzl Medium" panose="00000600000000000000" pitchFamily="50" charset="-52"/>
              </a:rPr>
              <a:t>@</a:t>
            </a:r>
            <a:r>
              <a:rPr lang="en-US" sz="1600" dirty="0" err="1">
                <a:latin typeface="Stolzl Medium" panose="00000600000000000000" pitchFamily="50" charset="-52"/>
              </a:rPr>
              <a:t>Vanilb_ka</a:t>
            </a:r>
            <a:r>
              <a:rPr lang="en-US" sz="1600" dirty="0">
                <a:latin typeface="Stolzl Medium" panose="00000600000000000000" pitchFamily="50" charset="-52"/>
              </a:rPr>
              <a:t>    </a:t>
            </a:r>
            <a:r>
              <a:rPr lang="ru-RU" sz="1600" dirty="0">
                <a:latin typeface="Stolzl Medium" panose="00000600000000000000" pitchFamily="50" charset="-52"/>
              </a:rPr>
              <a:t> </a:t>
            </a:r>
            <a:r>
              <a:rPr lang="en-US" sz="1600" dirty="0">
                <a:latin typeface="Stolzl Medium" panose="00000600000000000000" pitchFamily="50" charset="-52"/>
              </a:rPr>
              <a:t>       @jdem_radocty</a:t>
            </a:r>
            <a:endParaRPr lang="ru-RU" sz="1600" dirty="0">
              <a:latin typeface="Stolzl Medium" panose="000006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ED4FF-4E58-BA9A-DEF1-DF4E16C3B8AF}"/>
              </a:ext>
            </a:extLst>
          </p:cNvPr>
          <p:cNvSpPr txBox="1"/>
          <p:nvPr/>
        </p:nvSpPr>
        <p:spPr bwMode="auto">
          <a:xfrm>
            <a:off x="405754" y="4701271"/>
            <a:ext cx="561404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latin typeface="Stolzl Medium"/>
              </a:rPr>
              <a:t>Время поболтать!</a:t>
            </a:r>
          </a:p>
          <a:p>
            <a:pPr>
              <a:defRPr/>
            </a:pPr>
            <a:r>
              <a:rPr lang="ru-RU" sz="2400" dirty="0">
                <a:latin typeface="Stolzl Book" panose="00000500000000000000" pitchFamily="50" charset="-52"/>
              </a:rPr>
              <a:t>Отвечу на любые ваши вопросы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81C4F6-2956-22DC-D869-4E541E4C63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8073" b="-3979"/>
          <a:stretch>
            <a:fillRect/>
          </a:stretch>
        </p:blipFill>
        <p:spPr bwMode="auto">
          <a:xfrm>
            <a:off x="3223457" y="6328919"/>
            <a:ext cx="216580" cy="2448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D00DFE-E8ED-EBFF-E506-92E3A166A8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63" t="-6842" r="95352" b="4802"/>
          <a:stretch>
            <a:fillRect/>
          </a:stretch>
        </p:blipFill>
        <p:spPr bwMode="auto">
          <a:xfrm>
            <a:off x="5172791" y="6321967"/>
            <a:ext cx="234338" cy="2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8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Графика, Красочность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21340481">
            <a:off x="1268040" y="-897138"/>
            <a:ext cx="12135751" cy="7928985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ка, Шрифт, логотип, Цвет электри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5754" y="406631"/>
            <a:ext cx="2011982" cy="907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5754" y="6333606"/>
            <a:ext cx="11241603" cy="235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6A78D2-A258-2E3B-60F6-7C3A53DE28D6}"/>
              </a:ext>
            </a:extLst>
          </p:cNvPr>
          <p:cNvSpPr txBox="1"/>
          <p:nvPr/>
        </p:nvSpPr>
        <p:spPr bwMode="auto">
          <a:xfrm>
            <a:off x="3401937" y="6272855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tolzl Medium" panose="00000600000000000000" pitchFamily="50" charset="-52"/>
              </a:rPr>
              <a:t>@</a:t>
            </a:r>
            <a:r>
              <a:rPr lang="en-US" sz="1600" dirty="0" err="1">
                <a:latin typeface="Stolzl Medium" panose="00000600000000000000" pitchFamily="50" charset="-52"/>
              </a:rPr>
              <a:t>Vanilb_ka</a:t>
            </a:r>
            <a:r>
              <a:rPr lang="en-US" sz="1600" dirty="0">
                <a:latin typeface="Stolzl Medium" panose="00000600000000000000" pitchFamily="50" charset="-52"/>
              </a:rPr>
              <a:t>    </a:t>
            </a:r>
            <a:r>
              <a:rPr lang="ru-RU" sz="1600" dirty="0">
                <a:latin typeface="Stolzl Medium" panose="00000600000000000000" pitchFamily="50" charset="-52"/>
              </a:rPr>
              <a:t> </a:t>
            </a:r>
            <a:r>
              <a:rPr lang="en-US" sz="1600" dirty="0">
                <a:latin typeface="Stolzl Medium" panose="00000600000000000000" pitchFamily="50" charset="-52"/>
              </a:rPr>
              <a:t>       @jdem_radocty</a:t>
            </a:r>
            <a:endParaRPr lang="ru-RU" sz="1600" dirty="0">
              <a:latin typeface="Stolzl Medium" panose="000006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84937-2025-25FB-03E4-9927E7501909}"/>
              </a:ext>
            </a:extLst>
          </p:cNvPr>
          <p:cNvSpPr txBox="1"/>
          <p:nvPr/>
        </p:nvSpPr>
        <p:spPr bwMode="auto">
          <a:xfrm>
            <a:off x="405754" y="4701271"/>
            <a:ext cx="53702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latin typeface="Stolzl Medium"/>
              </a:rPr>
              <a:t>Иван</a:t>
            </a:r>
          </a:p>
          <a:p>
            <a:pPr>
              <a:defRPr/>
            </a:pPr>
            <a:r>
              <a:rPr lang="ru-RU" sz="4400" dirty="0">
                <a:latin typeface="Stolzl Medium"/>
              </a:rPr>
              <a:t>Галушин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62BA66-0B00-5529-4170-653D1E4258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8073" b="-3979"/>
          <a:stretch>
            <a:fillRect/>
          </a:stretch>
        </p:blipFill>
        <p:spPr bwMode="auto">
          <a:xfrm>
            <a:off x="3223457" y="6328919"/>
            <a:ext cx="216580" cy="2448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5E6A82-3CFB-204B-470C-8BF574AF9D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63" t="-6842" r="95352" b="4802"/>
          <a:stretch>
            <a:fillRect/>
          </a:stretch>
        </p:blipFill>
        <p:spPr bwMode="auto">
          <a:xfrm>
            <a:off x="5172791" y="6321967"/>
            <a:ext cx="234338" cy="240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4BB8535-8CCA-0A31-B147-43EF2AE2889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BBD76-1703-3598-4BB0-261467AD2C8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5F37C9-3671-FB83-A7E7-FE1EA70ACC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3E2B5794-EB49-34B7-B903-89A47A178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07807">
            <a:off x="5101093" y="-598983"/>
            <a:ext cx="12859790" cy="84020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125510DF-6AF3-7958-2532-B322BBC5D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171129">
            <a:off x="-9197658" y="-1421759"/>
            <a:ext cx="14159787" cy="905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FE7BB-06E3-2044-9A14-E1D3449112D2}"/>
              </a:ext>
            </a:extLst>
          </p:cNvPr>
          <p:cNvSpPr txBox="1"/>
          <p:nvPr/>
        </p:nvSpPr>
        <p:spPr>
          <a:xfrm>
            <a:off x="4554494" y="534773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Stolzl Bold" panose="00000800000000000000" pitchFamily="50" charset="-52"/>
              </a:rPr>
              <a:t>Узнаете?</a:t>
            </a:r>
          </a:p>
        </p:txBody>
      </p:sp>
      <p:pic>
        <p:nvPicPr>
          <p:cNvPr id="5" name="Рисунок 4" descr="Изображение выглядит как мультфильм, Мультфильм, рисунок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0BF6FE6-0A88-8DF8-CEE6-D68C01448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0838" y="1656793"/>
            <a:ext cx="4450322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593107" y="533744"/>
            <a:ext cx="5925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dirty="0">
                <a:latin typeface="Stolzl Medium"/>
              </a:rPr>
              <a:t>Сегодня мы узнаем</a:t>
            </a:r>
          </a:p>
        </p:txBody>
      </p:sp>
      <p:pic>
        <p:nvPicPr>
          <p:cNvPr id="4" name="Рисунок 3" descr="Изображение выглядит как Графика, снимок экрана, Красочность, Цвет электри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8072" y="3842633"/>
            <a:ext cx="12230072" cy="379641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черный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8644" y="2315225"/>
            <a:ext cx="549978" cy="333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88059" y="2281830"/>
            <a:ext cx="31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Что такое выгорание</a:t>
            </a:r>
          </a:p>
        </p:txBody>
      </p:sp>
      <p:pic>
        <p:nvPicPr>
          <p:cNvPr id="8" name="Рисунок 7" descr="Изображение выглядит как круг, черный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39739" y="2343800"/>
            <a:ext cx="549978" cy="333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4717109" y="2310405"/>
            <a:ext cx="3053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Как его «вылечить»</a:t>
            </a:r>
          </a:p>
        </p:txBody>
      </p:sp>
      <p:pic>
        <p:nvPicPr>
          <p:cNvPr id="10" name="Рисунок 9" descr="Изображение выглядит как круг, черный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18178" y="2378509"/>
            <a:ext cx="549978" cy="333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8527592" y="2345114"/>
            <a:ext cx="340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Stolzl Medium"/>
              </a:rPr>
              <a:t>Всегда ли оно опасно?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88059" y="2743910"/>
            <a:ext cx="266764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Выгорание – это не усталость. Научимся диагностировать его на ранних этапах и различать его виды.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717109" y="2719350"/>
            <a:ext cx="26676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Выгорание – это медицинский факт. Научимся справляться со всеми этапами выгорания и закрепим профилактикой.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8527593" y="2778619"/>
            <a:ext cx="26676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Stolzl Book"/>
              </a:rPr>
              <a:t>Выясним к чему оно может привести, какие у выгорания последствия. Узнаем в каких случаях выгорание - полезный сигнал.</a:t>
            </a:r>
          </a:p>
        </p:txBody>
      </p:sp>
    </p:spTree>
    <p:extLst>
      <p:ext uri="{BB962C8B-B14F-4D97-AF65-F5344CB8AC3E}">
        <p14:creationId xmlns:p14="http://schemas.microsoft.com/office/powerpoint/2010/main" val="333092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Красочность, темнота, искусство&#10;&#10;Контент, сгенерированный ИИ, может содержать ошибки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361303" y="5112204"/>
            <a:ext cx="7147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dirty="0">
                <a:latin typeface="Stolzl Medium"/>
              </a:rPr>
              <a:t>Что такое выгорание?</a:t>
            </a:r>
            <a:endParaRPr sz="4400" dirty="0"/>
          </a:p>
        </p:txBody>
      </p:sp>
      <p:pic>
        <p:nvPicPr>
          <p:cNvPr id="5" name="Рисунок 4" descr="Изображение выглядит как Графика, Шрифт, логотип, Цвет электри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5754" y="406631"/>
            <a:ext cx="2011982" cy="907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22CEA3-AD96-B563-E8C3-A08B708CB9F4}"/>
              </a:ext>
            </a:extLst>
          </p:cNvPr>
          <p:cNvSpPr txBox="1"/>
          <p:nvPr/>
        </p:nvSpPr>
        <p:spPr bwMode="auto">
          <a:xfrm>
            <a:off x="405754" y="5989704"/>
            <a:ext cx="1082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latin typeface="Stolzl" panose="00000500000000000000" pitchFamily="50" charset="-52"/>
              </a:rPr>
              <a:t>И как его определить</a:t>
            </a:r>
            <a:r>
              <a:rPr lang="en-US" sz="2400" dirty="0">
                <a:latin typeface="Stolzl" panose="00000500000000000000" pitchFamily="50" charset="-52"/>
              </a:rPr>
              <a:t>?</a:t>
            </a:r>
            <a:r>
              <a:rPr lang="ru-RU" sz="2400" dirty="0">
                <a:latin typeface="Stolzl" panose="00000500000000000000" pitchFamily="50" charset="-52"/>
              </a:rPr>
              <a:t> </a:t>
            </a:r>
            <a:endParaRPr sz="1000" dirty="0">
              <a:latin typeface="Stolzl" panose="00000500000000000000" pitchFamily="50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BDCF98C-E62C-50F8-5987-F9D21C56DBD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69580-A017-2013-5292-16DEB48AF4D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78815F-50DC-0A9A-48D8-B7FC2653B9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1CE8E-50E9-4055-0E38-A7355A54A5C1}"/>
              </a:ext>
            </a:extLst>
          </p:cNvPr>
          <p:cNvSpPr txBox="1"/>
          <p:nvPr/>
        </p:nvSpPr>
        <p:spPr bwMode="auto">
          <a:xfrm>
            <a:off x="401160" y="573205"/>
            <a:ext cx="6473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>
                <a:latin typeface="Stolzl Medium" panose="00000600000000000000" pitchFamily="50" charset="-52"/>
              </a:rPr>
              <a:t>Выгорание -</a:t>
            </a:r>
          </a:p>
          <a:p>
            <a:pPr>
              <a:defRPr/>
            </a:pPr>
            <a:r>
              <a:rPr lang="ru-RU" sz="4000" dirty="0">
                <a:latin typeface="Stolzl Medium" panose="00000600000000000000" pitchFamily="50" charset="-52"/>
              </a:rPr>
              <a:t>не прикол какой-то</a:t>
            </a:r>
            <a:endParaRPr lang="ru-RU" sz="1400" dirty="0">
              <a:latin typeface="Stolzl Medium" panose="000006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36E2C2-C2C5-44D8-3C91-A0D4D71C81E3}"/>
              </a:ext>
            </a:extLst>
          </p:cNvPr>
          <p:cNvSpPr/>
          <p:nvPr/>
        </p:nvSpPr>
        <p:spPr>
          <a:xfrm>
            <a:off x="246061" y="2862210"/>
            <a:ext cx="10993437" cy="1427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C2B40-AC2B-6175-C1E7-314EB6736427}"/>
              </a:ext>
            </a:extLst>
          </p:cNvPr>
          <p:cNvSpPr txBox="1"/>
          <p:nvPr/>
        </p:nvSpPr>
        <p:spPr>
          <a:xfrm>
            <a:off x="510928" y="2699826"/>
            <a:ext cx="80329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tolzl Medium" panose="00000600000000000000" pitchFamily="50" charset="-52"/>
              </a:rPr>
              <a:t>Выгорание </a:t>
            </a:r>
            <a:r>
              <a:rPr lang="ru-RU" dirty="0">
                <a:latin typeface="Stolzl Book" panose="00000500000000000000" pitchFamily="50" charset="-52"/>
              </a:rPr>
              <a:t>— это не лень и не усталость. Это синдром, описанный психологами. Оно может повлиять как на Вас, так и на людей находящихся рядом.</a:t>
            </a:r>
            <a:br>
              <a:rPr lang="ru-RU" dirty="0">
                <a:latin typeface="Stolzl Book" panose="00000500000000000000" pitchFamily="50" charset="-52"/>
              </a:rPr>
            </a:br>
            <a:br>
              <a:rPr lang="ru-RU" dirty="0">
                <a:latin typeface="Stolzl Book" panose="00000500000000000000" pitchFamily="50" charset="-52"/>
              </a:rPr>
            </a:br>
            <a:endParaRPr lang="ru-RU" dirty="0">
              <a:latin typeface="Stolzl Book" panose="00000500000000000000" pitchFamily="50" charset="-52"/>
            </a:endParaRPr>
          </a:p>
          <a:p>
            <a:r>
              <a:rPr lang="ru-RU" dirty="0">
                <a:latin typeface="Stolzl Book" panose="00000500000000000000" pitchFamily="50" charset="-52"/>
              </a:rPr>
              <a:t>Выгорание можно предотвратить, если правильно его диагностировать и знать его стадии.</a:t>
            </a:r>
          </a:p>
          <a:p>
            <a:endParaRPr lang="ru-RU" dirty="0">
              <a:latin typeface="Stolzl Book" panose="00000500000000000000" pitchFamily="50" charset="-52"/>
            </a:endParaRPr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D5193845-805B-4784-C157-B85EBE5EE9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/>
        </p:blipFill>
        <p:spPr bwMode="auto">
          <a:xfrm rot="3412198">
            <a:off x="2474175" y="-2553984"/>
            <a:ext cx="16868532" cy="110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DAC80-4749-E9AE-B37A-FB0114550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9A68EB-2B5F-5A90-8D76-AD2DCCDDDF3E}"/>
              </a:ext>
            </a:extLst>
          </p:cNvPr>
          <p:cNvSpPr txBox="1"/>
          <p:nvPr/>
        </p:nvSpPr>
        <p:spPr>
          <a:xfrm>
            <a:off x="2606373" y="912091"/>
            <a:ext cx="6928452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>
                <a:latin typeface="Stolzl Medium"/>
              </a:rPr>
              <a:t>Стадии выгорания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220F9-F670-57BA-5025-CFCD0D4297FC}"/>
              </a:ext>
            </a:extLst>
          </p:cNvPr>
          <p:cNvSpPr txBox="1"/>
          <p:nvPr/>
        </p:nvSpPr>
        <p:spPr>
          <a:xfrm>
            <a:off x="-50799" y="351589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Stolzl Medium" panose="00000600000000000000" pitchFamily="50" charset="-52"/>
              </a:rPr>
              <a:t>Села батарейка</a:t>
            </a:r>
          </a:p>
          <a:p>
            <a:pPr algn="ctr"/>
            <a:r>
              <a:rPr lang="ru-RU" sz="2000" dirty="0">
                <a:latin typeface="Stolzl Book" panose="00000500000000000000" pitchFamily="50" charset="-52"/>
              </a:rPr>
              <a:t>Эмоциональное истощение,</a:t>
            </a:r>
          </a:p>
          <a:p>
            <a:pPr algn="ctr"/>
            <a:r>
              <a:rPr lang="ru-RU" sz="2000" dirty="0">
                <a:latin typeface="Stolzl Book" panose="00000500000000000000" pitchFamily="50" charset="-52"/>
              </a:rPr>
              <a:t>чувство опустошенности</a:t>
            </a:r>
          </a:p>
          <a:p>
            <a:pPr algn="ctr"/>
            <a:endParaRPr lang="ru-RU" sz="2800" dirty="0">
              <a:latin typeface="Stolzl Medium" panose="00000600000000000000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17FA97-5567-DACE-A551-7751E5D5DEA1}"/>
              </a:ext>
            </a:extLst>
          </p:cNvPr>
          <p:cNvSpPr txBox="1"/>
          <p:nvPr/>
        </p:nvSpPr>
        <p:spPr>
          <a:xfrm>
            <a:off x="2555081" y="5018385"/>
            <a:ext cx="703103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Stolzl Medium" panose="00000600000000000000" pitchFamily="50" charset="-52"/>
              </a:rPr>
              <a:t>Мне всё равно</a:t>
            </a:r>
          </a:p>
          <a:p>
            <a:pPr algn="ctr"/>
            <a:r>
              <a:rPr lang="ru-RU" sz="2000" dirty="0">
                <a:latin typeface="Stolzl Book" panose="00000500000000000000" pitchFamily="50" charset="-52"/>
              </a:rPr>
              <a:t>Цинизм,</a:t>
            </a:r>
          </a:p>
          <a:p>
            <a:pPr algn="ctr"/>
            <a:r>
              <a:rPr lang="ru-RU" sz="2000" dirty="0">
                <a:latin typeface="Stolzl Book" panose="00000500000000000000" pitchFamily="50" charset="-52"/>
              </a:rPr>
              <a:t>проблемы кажутся надуманными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A1C93-8A4C-93E0-3D8A-3E3246FEF91B}"/>
              </a:ext>
            </a:extLst>
          </p:cNvPr>
          <p:cNvSpPr txBox="1"/>
          <p:nvPr/>
        </p:nvSpPr>
        <p:spPr>
          <a:xfrm>
            <a:off x="6096000" y="3515893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Stolzl Medium" panose="00000600000000000000" pitchFamily="50" charset="-52"/>
              </a:rPr>
              <a:t>Я – неудачник</a:t>
            </a:r>
          </a:p>
          <a:p>
            <a:pPr algn="ctr"/>
            <a:r>
              <a:rPr lang="ru-RU" sz="2000" dirty="0">
                <a:latin typeface="Stolzl Book" panose="00000500000000000000" pitchFamily="50" charset="-52"/>
              </a:rPr>
              <a:t>Обесценивание успехов,</a:t>
            </a:r>
          </a:p>
          <a:p>
            <a:pPr algn="ctr"/>
            <a:r>
              <a:rPr lang="ru-RU" sz="2000" dirty="0">
                <a:latin typeface="Stolzl Book" panose="00000500000000000000" pitchFamily="50" charset="-52"/>
              </a:rPr>
              <a:t>чувство некомпетентности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6BE87D0-5B56-2A6B-B4F8-C006C28E7DD5}"/>
              </a:ext>
            </a:extLst>
          </p:cNvPr>
          <p:cNvCxnSpPr>
            <a:cxnSpLocks/>
          </p:cNvCxnSpPr>
          <p:nvPr/>
        </p:nvCxnSpPr>
        <p:spPr>
          <a:xfrm flipH="1">
            <a:off x="2997201" y="2209800"/>
            <a:ext cx="1828801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58B64A2-F9E2-3BE0-F1E3-CEBB159BE4AC}"/>
              </a:ext>
            </a:extLst>
          </p:cNvPr>
          <p:cNvCxnSpPr>
            <a:cxnSpLocks/>
          </p:cNvCxnSpPr>
          <p:nvPr/>
        </p:nvCxnSpPr>
        <p:spPr>
          <a:xfrm>
            <a:off x="6096000" y="2178050"/>
            <a:ext cx="0" cy="27686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F88656D-B14B-B113-EC23-62D6FFE23FBC}"/>
              </a:ext>
            </a:extLst>
          </p:cNvPr>
          <p:cNvCxnSpPr>
            <a:cxnSpLocks/>
          </p:cNvCxnSpPr>
          <p:nvPr/>
        </p:nvCxnSpPr>
        <p:spPr>
          <a:xfrm>
            <a:off x="7289800" y="2209800"/>
            <a:ext cx="1854200" cy="12192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Рисунок 1" descr="Изображение выглядит как снимок экрана, Графи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4DFBB9-6289-1D07-3E6D-8460F2D3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05" y="54008"/>
            <a:ext cx="4646946" cy="482120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, Графи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D58D09-A7FB-31C5-F567-73AB94881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49805" y="6357803"/>
            <a:ext cx="4646946" cy="4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1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81AD0F1-F949-A33A-C976-E8A77898C9B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53B8F-1B57-B118-2489-534CF4E150B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8C4106-9C71-FD27-FA24-BC60B1BAEB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</a:t>
            </a:r>
            <a:endParaRPr dirty="0"/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F814FAA3-A937-3552-2B5D-E0C47736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07807">
            <a:off x="5101093" y="-598983"/>
            <a:ext cx="12859790" cy="84020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761E7027-1D3A-C3C6-BA5F-8B8202C7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171129">
            <a:off x="-9197658" y="-1421759"/>
            <a:ext cx="14159787" cy="9057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FB30C6-BF8B-535E-9D21-40D7ED6A330E}"/>
              </a:ext>
            </a:extLst>
          </p:cNvPr>
          <p:cNvSpPr txBox="1"/>
          <p:nvPr/>
        </p:nvSpPr>
        <p:spPr>
          <a:xfrm>
            <a:off x="4608251" y="2751941"/>
            <a:ext cx="2975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Stolzl Bold" panose="00000800000000000000" pitchFamily="50" charset="-52"/>
              </a:rPr>
              <a:t>1 стадия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36060-6CB2-CD39-9DDC-033DA166A19D}"/>
              </a:ext>
            </a:extLst>
          </p:cNvPr>
          <p:cNvSpPr txBox="1"/>
          <p:nvPr/>
        </p:nvSpPr>
        <p:spPr bwMode="auto">
          <a:xfrm>
            <a:off x="4450357" y="3563839"/>
            <a:ext cx="335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Stolzl Bold" panose="00000800000000000000" pitchFamily="50" charset="-52"/>
              </a:rPr>
              <a:t>Села батарейка</a:t>
            </a:r>
          </a:p>
        </p:txBody>
      </p:sp>
    </p:spTree>
    <p:extLst>
      <p:ext uri="{BB962C8B-B14F-4D97-AF65-F5344CB8AC3E}">
        <p14:creationId xmlns:p14="http://schemas.microsoft.com/office/powerpoint/2010/main" val="2263637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CEE37D3-222B-3B0C-2DC9-586728B771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77AC8-5005-E83D-E503-2918A751778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 rot="1170242">
            <a:off x="6232227" y="-243528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5FA309-BA41-715E-3713-DFB90705EE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4" name="Рисунок 3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716DF032-EF9E-F710-F01F-364063AB9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3107807">
            <a:off x="5101093" y="-598983"/>
            <a:ext cx="12859790" cy="84020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ка, Красочность, искусство">
            <a:extLst>
              <a:ext uri="{FF2B5EF4-FFF2-40B4-BE49-F238E27FC236}">
                <a16:creationId xmlns:a16="http://schemas.microsoft.com/office/drawing/2014/main" id="{F45E7065-2FB6-6777-8AA0-D53695A59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171129">
            <a:off x="-9197658" y="-1421759"/>
            <a:ext cx="14159787" cy="9057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A59A6B-C07D-86F1-DE05-05B88104B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74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947</Words>
  <Application>Microsoft Office PowerPoint</Application>
  <PresentationFormat>Широкоэкранный</PresentationFormat>
  <Paragraphs>161</Paragraphs>
  <Slides>27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Stolzl</vt:lpstr>
      <vt:lpstr>Stolzl Bold</vt:lpstr>
      <vt:lpstr>Stolzl Book</vt:lpstr>
      <vt:lpstr>Stolzl Medium</vt:lpstr>
      <vt:lpstr>Тема Office</vt:lpstr>
      <vt:lpstr> </vt:lpstr>
      <vt:lpstr> </vt:lpstr>
      <vt:lpstr> </vt:lpstr>
      <vt:lpstr>Презентация PowerPoint</vt:lpstr>
      <vt:lpstr>Презентация PowerPoint</vt:lpstr>
      <vt:lpstr> </vt:lpstr>
      <vt:lpstr>Презентация PowerPoint</vt:lpstr>
      <vt:lpstr> </vt:lpstr>
      <vt:lpstr> </vt:lpstr>
      <vt:lpstr>ПОЧЕМУ БАТАРЕЙКА САДИТСЯ?</vt:lpstr>
      <vt:lpstr>ПОЧЕМУ БАТАРЕЙКА САДИТСЯ?</vt:lpstr>
      <vt:lpstr> </vt:lpstr>
      <vt:lpstr>Презентация PowerPoint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Константин Кочетов</dc:creator>
  <cp:lastModifiedBy>Теран Сахаров</cp:lastModifiedBy>
  <cp:revision>14</cp:revision>
  <dcterms:created xsi:type="dcterms:W3CDTF">2025-11-09T10:35:17Z</dcterms:created>
  <dcterms:modified xsi:type="dcterms:W3CDTF">2025-11-22T08:53:51Z</dcterms:modified>
</cp:coreProperties>
</file>