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8" r:id="rId4"/>
    <p:sldId id="260" r:id="rId5"/>
    <p:sldId id="320" r:id="rId6"/>
    <p:sldId id="276" r:id="rId7"/>
    <p:sldId id="337" r:id="rId8"/>
    <p:sldId id="338" r:id="rId9"/>
    <p:sldId id="274" r:id="rId10"/>
    <p:sldId id="261" r:id="rId11"/>
    <p:sldId id="269" r:id="rId12"/>
    <p:sldId id="323" r:id="rId13"/>
    <p:sldId id="275" r:id="rId14"/>
    <p:sldId id="324" r:id="rId15"/>
    <p:sldId id="325" r:id="rId16"/>
    <p:sldId id="271" r:id="rId17"/>
    <p:sldId id="302" r:id="rId18"/>
    <p:sldId id="326" r:id="rId19"/>
    <p:sldId id="328" r:id="rId20"/>
    <p:sldId id="330" r:id="rId21"/>
    <p:sldId id="329" r:id="rId22"/>
    <p:sldId id="331" r:id="rId23"/>
    <p:sldId id="332" r:id="rId24"/>
    <p:sldId id="333" r:id="rId25"/>
    <p:sldId id="334" r:id="rId26"/>
    <p:sldId id="335" r:id="rId27"/>
    <p:sldId id="336" r:id="rId28"/>
    <p:sldId id="327" r:id="rId29"/>
    <p:sldId id="26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ран Сахаров" initials="ТС" lastIdx="1" clrIdx="0">
    <p:extLst>
      <p:ext uri="{19B8F6BF-5375-455C-9EA6-DF929625EA0E}">
        <p15:presenceInfo xmlns:p15="http://schemas.microsoft.com/office/powerpoint/2012/main" userId="25f7fc40065049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4FF"/>
    <a:srgbClr val="0C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5" autoAdjust="0"/>
  </p:normalViewPr>
  <p:slideViewPr>
    <p:cSldViewPr snapToGrid="0" showGuides="1">
      <p:cViewPr varScale="1">
        <p:scale>
          <a:sx n="80" d="100"/>
          <a:sy n="80" d="100"/>
        </p:scale>
        <p:origin x="1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F6843-976A-4EB2-B7FE-2A1EE52DBFF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3F28-11C9-4C57-A5CA-A8C24A509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Stolzl Medium"/>
              </a:rPr>
              <a:t>Зумеры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6BDDC-EDE0-4E37-86C3-EAE9D383EB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7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462A2-C4F3-7D54-0E13-437B59EA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94451C-4130-049A-D3E2-2F5BDC387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58823F-1663-44D0-8A72-A98B427EA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8320C8-BD5E-130C-FB8D-68370FAB8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9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9CDC-61B8-E0B7-56C9-0E38BBC2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0BFF39E-1FF0-4E24-E6DD-F018EC5EB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731B40-CCA6-1637-349C-C6700D70D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2BD3CC-9B38-3B4A-B403-706AA354B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4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9EFB2-876E-94C1-C97C-CA93CFED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7963AC4-1B3B-2B6C-1779-5D294976F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9F63782-5FA2-6C03-4B44-CA3F9BF3C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18A8B2-1132-D887-6B7F-7C17EE67B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8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F9240-BB26-2D53-15A2-F6CFEBB6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8F7248-B439-CE48-8CC3-32D902CB0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EF3F25-894F-F599-49CD-63E14D12C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94C4F-A638-65AA-FACD-D7EB00237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2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83660-4FF5-45A9-21AD-4BA5DDBC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9D4BF-B313-3334-6372-4A4B424D3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C89D2-3AB4-E363-CF51-84CB19CF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ABA16-8D7B-790F-8081-130DADE0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946BE-BDFD-2023-A9E5-03CC8443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6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97ED3-2CF7-60F4-5442-9C34C973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2A10B-1858-BB11-74FF-253F27C2F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A474-BC4D-D07D-1F6C-0196A59C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85087-74BA-2305-D7B0-9B83CB2D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9B2B3-CDA7-DA45-0C40-3CF5F1A8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D5DA5-B36C-E721-0FDB-36E8CC4DA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33891-6582-BA4B-03D4-19C926FF5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3D3D4-40FA-9190-4A01-150D60A0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EE46C-6F5D-5027-4CFC-94C90444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2709F-F8DF-3142-A244-DC64DA8C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2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74045-9AD2-996A-2CB0-16DF608F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8AEB7-AA19-79E5-9CC4-ADDFB5ED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6070D-0D73-56A8-6738-EFA5206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8D26-F758-EC03-F15B-9609A93D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9486-8077-472C-E640-9F3AA2A5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A6F85-2F95-A1E4-D5C6-77E68E25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F951-815D-91BC-4C73-64E3B8712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523B5-E7B2-D581-63F6-01ADA6E2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C554A-50A0-0795-6823-6477968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E2ED8-6C4F-2974-0DB0-B731A7CC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61279-2F68-72E0-D403-5E7A727D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BCBD0-BFE1-D163-411D-CBB068E31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B1F8-91CF-1489-7E58-F765438A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999BF-5EB6-F361-70F2-F323A323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BE961-5BF5-4DF9-BEED-3726955A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429A6-53A3-A22C-0C63-4855880E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3E17-D57A-CD3D-9969-E5DFA530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75CA2C-2E5B-5400-BFC7-77A4617C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72AA62-3074-5C42-3C5D-25379408A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E2269D-FC38-EE92-8BBA-29D70EAE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952468-7CCB-E354-B096-A80375582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EC4D3A-5394-F25C-0CA6-69450141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E653BD-5B3A-4E77-7D48-66B856C6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FFF29-A4FC-B158-5099-5648367D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8BAA-2444-3C8D-B666-69D984CE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3FA09E-26C2-67EB-03DC-6306C4DC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1BD20-85C4-7708-E4EC-42455F0E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D22AB1-91B5-9EB6-BC70-0D46F84B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498DBB-A065-D03D-9350-F79FC1F8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1F2499-39F2-19B0-D951-29BB654B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E8058D-BA21-E8AF-EDD5-AF455947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4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6F460-C948-7976-9FEB-B67B7441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41CD3-5B73-6E7D-C9E3-83F6B8B2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085EA-6D3D-BF65-B125-E0EF6EE3C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2558C-9411-2094-6FBD-538FC700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BD96-0AE5-F978-E328-A00C1A4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B4311-5E27-A467-BB23-C83E4BEF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0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03B3D-1F11-0BC8-E2CC-D96687AE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D5A858-05C7-2E81-A6CD-A634EDEB0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4BB0C-4C9E-AB9F-C5FB-2C10F87CC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CC4D0-5F84-B1AF-208F-B93EF727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B104E1-540F-38C8-818E-BAE4C938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DD723-C1A5-4FC9-9CDD-43CEEF3F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14B8A-E024-9741-F6D0-5873A915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87C30-5590-7C5C-DF46-740A2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30336-6882-6064-1672-EC7A01C00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502E0-0538-2B4C-3512-A7909531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84CBF-70AB-300E-E974-D06E2DAC0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5" name="Рисунок 4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05753" y="6005619"/>
            <a:ext cx="851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" panose="00000500000000000000" pitchFamily="50" charset="-52"/>
              </a:rPr>
              <a:t>Как из любой группы людей сделать слаженную команду?</a:t>
            </a:r>
            <a:endParaRPr sz="2000" dirty="0">
              <a:latin typeface="Stolzl" panose="000005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05753" y="5308544"/>
            <a:ext cx="851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 Bold" panose="00000800000000000000" pitchFamily="50" charset="-52"/>
              </a:rPr>
              <a:t>Эффективная команда, или…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602C519-D3DE-F357-B544-D2FDE78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625333">
            <a:off x="918476" y="-1042881"/>
            <a:ext cx="12859790" cy="8402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Красочность, темнота, искусство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61304" y="5112204"/>
            <a:ext cx="573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 dirty="0">
                <a:latin typeface="Stolzl Medium"/>
              </a:rPr>
              <a:t>Фундамент</a:t>
            </a:r>
            <a:endParaRPr lang="ru-RU" dirty="0"/>
          </a:p>
        </p:txBody>
      </p:sp>
      <p:pic>
        <p:nvPicPr>
          <p:cNvPr id="5" name="Рисунок 4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2CEA3-AD96-B563-E8C3-A08B708CB9F4}"/>
              </a:ext>
            </a:extLst>
          </p:cNvPr>
          <p:cNvSpPr txBox="1"/>
          <p:nvPr/>
        </p:nvSpPr>
        <p:spPr bwMode="auto">
          <a:xfrm>
            <a:off x="405754" y="5989704"/>
            <a:ext cx="1082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Stolzl" panose="00000500000000000000" pitchFamily="50" charset="-52"/>
              </a:rPr>
              <a:t>Для построения команды</a:t>
            </a:r>
            <a:endParaRPr sz="1000" dirty="0">
              <a:latin typeface="Stolzl" panose="00000500000000000000" pitchFamily="50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69907" y="551282"/>
            <a:ext cx="761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Stolzl Medium"/>
              </a:rPr>
              <a:t>Строим                       команды</a:t>
            </a:r>
          </a:p>
        </p:txBody>
      </p:sp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072" y="3842633"/>
            <a:ext cx="12230072" cy="379641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644" y="2315225"/>
            <a:ext cx="549978" cy="333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88059" y="2281830"/>
            <a:ext cx="305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latin typeface="Stolzl Medium"/>
              </a:rPr>
              <a:t>“</a:t>
            </a:r>
            <a:r>
              <a:rPr lang="ru-RU" sz="2000" dirty="0">
                <a:latin typeface="Stolzl Medium"/>
              </a:rPr>
              <a:t>Социальный мозг</a:t>
            </a:r>
            <a:r>
              <a:rPr lang="en-US" sz="2000" dirty="0">
                <a:latin typeface="Stolzl Medium"/>
              </a:rPr>
              <a:t>”</a:t>
            </a:r>
            <a:endParaRPr lang="ru-RU" sz="2000" dirty="0">
              <a:latin typeface="Stolzl Medium"/>
            </a:endParaRPr>
          </a:p>
        </p:txBody>
      </p:sp>
      <p:pic>
        <p:nvPicPr>
          <p:cNvPr id="8" name="Рисунок 7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9739" y="2343800"/>
            <a:ext cx="549978" cy="333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717109" y="2310405"/>
            <a:ext cx="329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Групповая динамика</a:t>
            </a:r>
          </a:p>
        </p:txBody>
      </p:sp>
      <p:pic>
        <p:nvPicPr>
          <p:cNvPr id="10" name="Рисунок 9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97377" y="2343800"/>
            <a:ext cx="549978" cy="333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8706792" y="2310405"/>
            <a:ext cx="333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Эмоциональность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8059" y="2743910"/>
            <a:ext cx="2667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Прямая обратная связь и «чтение мыслей». Наш мозг эволюционно настроен на чтение невербальных сигналов для выживания в группе.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17109" y="2719350"/>
            <a:ext cx="2667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Гибкость групповой динамики позволяет вскрыть неформальных лидеров. Смена ролей в безопасной среде создает чувство честного совместного труда.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06791" y="2743910"/>
            <a:ext cx="27924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Мозг лучше всего запоминает не факты, а события, насыщенные эмоциями. В кризис мозг будет искать аналогичный успешный опыт – и найдет его в ярких совместных решениях.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6A2D0-D1E7-7A51-E9C2-233A452DD129}"/>
              </a:ext>
            </a:extLst>
          </p:cNvPr>
          <p:cNvSpPr txBox="1"/>
          <p:nvPr/>
        </p:nvSpPr>
        <p:spPr bwMode="auto">
          <a:xfrm>
            <a:off x="2322369" y="560117"/>
            <a:ext cx="573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Stolzl Medium"/>
              </a:rPr>
              <a:t>Фундамент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09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2E5E29-0CBD-8B52-E8F2-BB1DA12BF9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6DB167-C609-808C-B067-B60472E3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625"/>
          <a:stretch/>
        </p:blipFill>
        <p:spPr bwMode="auto">
          <a:xfrm flipV="1">
            <a:off x="-38072" y="0"/>
            <a:ext cx="12230072" cy="2481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C7B15-2282-6F9B-923F-005B5E7BF647}"/>
              </a:ext>
            </a:extLst>
          </p:cNvPr>
          <p:cNvSpPr txBox="1"/>
          <p:nvPr/>
        </p:nvSpPr>
        <p:spPr bwMode="auto">
          <a:xfrm>
            <a:off x="2280334" y="1300217"/>
            <a:ext cx="753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Stolzl Medium"/>
              </a:rPr>
              <a:t>Наши действия построения команды</a:t>
            </a:r>
            <a:endParaRPr lang="ru-RU" sz="2800" dirty="0"/>
          </a:p>
        </p:txBody>
      </p:sp>
      <p:pic>
        <p:nvPicPr>
          <p:cNvPr id="6" name="Рисунок 5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30A95A-3D18-405C-506F-F956ACB3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2580" y="3075027"/>
            <a:ext cx="549978" cy="333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869F9-D2F6-E888-F0C1-52D6215F8C12}"/>
              </a:ext>
            </a:extLst>
          </p:cNvPr>
          <p:cNvSpPr txBox="1"/>
          <p:nvPr/>
        </p:nvSpPr>
        <p:spPr bwMode="auto">
          <a:xfrm>
            <a:off x="1225253" y="3059032"/>
            <a:ext cx="287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1: Согласовать цель и план действий</a:t>
            </a:r>
          </a:p>
        </p:txBody>
      </p:sp>
      <p:pic>
        <p:nvPicPr>
          <p:cNvPr id="8" name="Рисунок 7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638686-0281-AA60-62EA-50C2AEE6A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97004" y="3079728"/>
            <a:ext cx="549978" cy="333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76A96B-4EAA-3C99-B0ED-BEB680D530FC}"/>
              </a:ext>
            </a:extLst>
          </p:cNvPr>
          <p:cNvSpPr txBox="1"/>
          <p:nvPr/>
        </p:nvSpPr>
        <p:spPr bwMode="auto">
          <a:xfrm>
            <a:off x="4681231" y="3075027"/>
            <a:ext cx="305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2: Задать роли </a:t>
            </a:r>
          </a:p>
        </p:txBody>
      </p:sp>
      <p:pic>
        <p:nvPicPr>
          <p:cNvPr id="10" name="Рисунок 9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51C7B2-CC56-B787-13D1-E66B6B4F6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06655" y="3075027"/>
            <a:ext cx="549978" cy="333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902A55-0386-D6FD-F017-B2D794A315C9}"/>
              </a:ext>
            </a:extLst>
          </p:cNvPr>
          <p:cNvSpPr txBox="1"/>
          <p:nvPr/>
        </p:nvSpPr>
        <p:spPr bwMode="auto">
          <a:xfrm>
            <a:off x="8079400" y="3059032"/>
            <a:ext cx="33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3: Связываем команду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D76D8-373B-A901-4A5D-332309F8C243}"/>
              </a:ext>
            </a:extLst>
          </p:cNvPr>
          <p:cNvSpPr txBox="1"/>
          <p:nvPr/>
        </p:nvSpPr>
        <p:spPr bwMode="auto">
          <a:xfrm>
            <a:off x="1225253" y="3713703"/>
            <a:ext cx="32132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Stolzl Book"/>
              </a:rPr>
              <a:t>Дать понять, что все мы работаем над одной целью и она – наша ценность. </a:t>
            </a:r>
          </a:p>
          <a:p>
            <a:pPr algn="just">
              <a:defRPr/>
            </a:pPr>
            <a:r>
              <a:rPr lang="ru-RU" sz="1400" dirty="0">
                <a:latin typeface="Stolzl Book"/>
              </a:rPr>
              <a:t>В процессе мы будем помогать друг другу и добьемся НУЖНОГО результата.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BBAB3-54DE-3D97-E118-ACA70456206C}"/>
              </a:ext>
            </a:extLst>
          </p:cNvPr>
          <p:cNvSpPr txBox="1"/>
          <p:nvPr/>
        </p:nvSpPr>
        <p:spPr bwMode="auto">
          <a:xfrm>
            <a:off x="4687403" y="3727902"/>
            <a:ext cx="32245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Stolzl Book"/>
              </a:rPr>
              <a:t>Задать правильную структуру и иерархию. Назначить кто за что отвечает. Распределить обязанности в команде с учетом сильных и слабых сторон каждого.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D960D-4942-5F5E-6CCD-7C15E15FA1B2}"/>
              </a:ext>
            </a:extLst>
          </p:cNvPr>
          <p:cNvSpPr txBox="1"/>
          <p:nvPr/>
        </p:nvSpPr>
        <p:spPr bwMode="auto">
          <a:xfrm>
            <a:off x="8088432" y="3713703"/>
            <a:ext cx="3133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Stolzl Book"/>
              </a:rPr>
              <a:t>Проводим мероприятия на сплочения. Поддерживаем коллективный дух и помогаем в тяжелых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697257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93638" y="-10087"/>
            <a:ext cx="2411725" cy="22522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иний, Цвет электрик, Цвет Majorelle blue, Кобальтовая син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1996" y="-10087"/>
            <a:ext cx="5021643" cy="22551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2218" y="-18937"/>
            <a:ext cx="4804213" cy="2255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6157" y="776979"/>
            <a:ext cx="3748227" cy="774374"/>
          </a:xfrm>
          <a:prstGeom prst="rect">
            <a:avLst/>
          </a:prstGeom>
        </p:spPr>
      </p:pic>
      <p:pic>
        <p:nvPicPr>
          <p:cNvPr id="7" name="Рисунок 6" descr="Изображение выглядит как бел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71348" y="312076"/>
            <a:ext cx="1622938" cy="14933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31424" y="153467"/>
            <a:ext cx="985606" cy="181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81914" y="2236232"/>
            <a:ext cx="2411725" cy="22522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55933" y="2981947"/>
            <a:ext cx="1863686" cy="8941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творческий подход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997833" y="2981947"/>
            <a:ext cx="2003335" cy="8941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у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793638" y="4488451"/>
            <a:ext cx="2411725" cy="23695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381915" y="4482551"/>
            <a:ext cx="2419280" cy="23695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1" flipV="1">
            <a:off x="3243321" y="5415479"/>
            <a:ext cx="3468849" cy="11304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66334" y="5415479"/>
            <a:ext cx="1590235" cy="148604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365309" y="3535190"/>
            <a:ext cx="7290623" cy="152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8800" dirty="0">
                <a:solidFill>
                  <a:srgbClr val="0703FF"/>
                </a:solidFill>
                <a:latin typeface="Stolzl Medium"/>
              </a:rPr>
              <a:t>ПРАКТИКА</a:t>
            </a:r>
          </a:p>
          <a:p>
            <a:pPr>
              <a:lnSpc>
                <a:spcPts val="5000"/>
              </a:lnSpc>
              <a:defRPr/>
            </a:pPr>
            <a:r>
              <a:rPr lang="ru-RU" sz="2400" dirty="0">
                <a:solidFill>
                  <a:srgbClr val="0703FF"/>
                </a:solidFill>
                <a:latin typeface="Stolzl Medium"/>
              </a:rPr>
              <a:t>Ну а что вы хотели?</a:t>
            </a:r>
            <a:r>
              <a:rPr lang="ru-RU" sz="8800" dirty="0">
                <a:solidFill>
                  <a:srgbClr val="0703FF"/>
                </a:solidFill>
                <a:latin typeface="Stolzl Medium"/>
              </a:rPr>
              <a:t>	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F1694B-9D20-3D6C-99FF-A96C80844E4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6A97-4114-1101-25D2-F33B7CC5D43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A9998F-74DD-90D0-E584-1864E6CDB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EEB27581-0AA7-7E90-38EB-11E6DD52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94AEEB9F-3553-2930-CAC8-DC203A74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5EAC1-09B5-2296-C4C7-42B01DE4CCF8}"/>
              </a:ext>
            </a:extLst>
          </p:cNvPr>
          <p:cNvSpPr txBox="1"/>
          <p:nvPr/>
        </p:nvSpPr>
        <p:spPr>
          <a:xfrm>
            <a:off x="2298930" y="3013501"/>
            <a:ext cx="777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Как создать команду?</a:t>
            </a:r>
          </a:p>
        </p:txBody>
      </p:sp>
    </p:spTree>
    <p:extLst>
      <p:ext uri="{BB962C8B-B14F-4D97-AF65-F5344CB8AC3E}">
        <p14:creationId xmlns:p14="http://schemas.microsoft.com/office/powerpoint/2010/main" val="205473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5397CE-5CC4-89F3-5DCF-6F3C40CEB03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23DF2-A10C-CB9B-D123-AC2956E468A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D5AECC-62C7-147B-E477-F5342A1351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EA0E22D7-1550-DE58-3252-492778D1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C8B089A2-0E92-3B5F-A542-879903B9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1CD70-91E7-C7CD-3142-B3DF14239A6A}"/>
              </a:ext>
            </a:extLst>
          </p:cNvPr>
          <p:cNvSpPr txBox="1"/>
          <p:nvPr/>
        </p:nvSpPr>
        <p:spPr>
          <a:xfrm>
            <a:off x="1524000" y="2644170"/>
            <a:ext cx="8672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Stolzl Medium" panose="00000600000000000000" pitchFamily="50" charset="-52"/>
              </a:rPr>
              <a:t>Как создать </a:t>
            </a:r>
            <a:r>
              <a:rPr lang="ru-RU" sz="4800" dirty="0">
                <a:latin typeface="Stolzl Bold" panose="00000800000000000000" pitchFamily="50" charset="-52"/>
              </a:rPr>
              <a:t>эффективную </a:t>
            </a:r>
            <a:r>
              <a:rPr lang="ru-RU" sz="4800" dirty="0">
                <a:latin typeface="Stolzl Medium" panose="00000600000000000000" pitchFamily="50" charset="-52"/>
              </a:rPr>
              <a:t>команду</a:t>
            </a:r>
            <a:r>
              <a:rPr lang="ru-RU" sz="4800" dirty="0">
                <a:latin typeface="Stolzl Bold" panose="00000800000000000000" pitchFamily="50" charset="-5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373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17" name="Рисунок 16" descr="Изображение выглядит как снимок экрана, Графика,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81039" y="6127750"/>
            <a:ext cx="6277039" cy="6512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0B508E-4AD3-BC53-7C31-3F5F0351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6127750"/>
            <a:ext cx="6277039" cy="651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FB18DB-3F38-BDC7-7788-FC9B28BC9755}"/>
              </a:ext>
            </a:extLst>
          </p:cNvPr>
          <p:cNvSpPr txBox="1"/>
          <p:nvPr/>
        </p:nvSpPr>
        <p:spPr>
          <a:xfrm>
            <a:off x="536863" y="215593"/>
            <a:ext cx="7585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Stolzl Medium" panose="00000600000000000000" pitchFamily="50" charset="-52"/>
              </a:rPr>
              <a:t>А что такое эффективность?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8A1CE5-D28D-C788-0144-37DE3BD8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419" y="1282700"/>
            <a:ext cx="4292600" cy="4292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BE5777-F310-E7CD-5567-F22995DA9DBB}"/>
              </a:ext>
            </a:extLst>
          </p:cNvPr>
          <p:cNvSpPr txBox="1"/>
          <p:nvPr/>
        </p:nvSpPr>
        <p:spPr>
          <a:xfrm>
            <a:off x="421408" y="2343261"/>
            <a:ext cx="6593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Book" panose="00000500000000000000" pitchFamily="50" charset="-52"/>
              </a:rPr>
              <a:t>Это про </a:t>
            </a:r>
            <a:r>
              <a:rPr lang="ru-RU" sz="1600" dirty="0">
                <a:latin typeface="Stolzl Medium" panose="00000600000000000000" pitchFamily="50" charset="-52"/>
              </a:rPr>
              <a:t>процесс</a:t>
            </a:r>
            <a:r>
              <a:rPr lang="ru-RU" sz="1600" dirty="0">
                <a:latin typeface="Stolzl Book" panose="00000500000000000000" pitchFamily="50" charset="-52"/>
              </a:rPr>
              <a:t>. Про то, насколько оптимально мы используем ресурсы: время, силы, деньги и т.д.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D3770-9ECB-144E-4B17-B53D37F7589D}"/>
              </a:ext>
            </a:extLst>
          </p:cNvPr>
          <p:cNvSpPr txBox="1"/>
          <p:nvPr/>
        </p:nvSpPr>
        <p:spPr>
          <a:xfrm>
            <a:off x="421409" y="1825625"/>
            <a:ext cx="659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tolzl Medium" panose="00000600000000000000" pitchFamily="50" charset="-52"/>
              </a:rPr>
              <a:t>Эффективность – </a:t>
            </a:r>
            <a:r>
              <a:rPr lang="ru-RU" dirty="0">
                <a:solidFill>
                  <a:srgbClr val="000000"/>
                </a:solidFill>
                <a:latin typeface="Stolzl Book" panose="00000500000000000000" pitchFamily="50" charset="-52"/>
              </a:rPr>
              <a:t>это «делать вещи </a:t>
            </a:r>
            <a:r>
              <a:rPr lang="ru-RU" dirty="0">
                <a:solidFill>
                  <a:srgbClr val="000000"/>
                </a:solidFill>
                <a:latin typeface="Stolzl Medium" panose="00000600000000000000" pitchFamily="50" charset="-52"/>
              </a:rPr>
              <a:t>ПРАВИЛЬНО</a:t>
            </a:r>
            <a:r>
              <a:rPr lang="ru-RU" dirty="0">
                <a:solidFill>
                  <a:srgbClr val="000000"/>
                </a:solidFill>
                <a:latin typeface="Stolzl Book" panose="00000500000000000000" pitchFamily="50" charset="-52"/>
              </a:rPr>
              <a:t>».</a:t>
            </a:r>
            <a:endParaRPr lang="ru-RU" dirty="0">
              <a:latin typeface="Stolzl Book" panose="000005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AFFC1-8AC3-2ED5-35DF-55B7B9D29B61}"/>
              </a:ext>
            </a:extLst>
          </p:cNvPr>
          <p:cNvSpPr txBox="1"/>
          <p:nvPr/>
        </p:nvSpPr>
        <p:spPr bwMode="auto">
          <a:xfrm>
            <a:off x="421408" y="3849607"/>
            <a:ext cx="6746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tolzl Medium" panose="00000600000000000000" pitchFamily="50" charset="-52"/>
              </a:rPr>
              <a:t>Эффективность – </a:t>
            </a:r>
            <a:r>
              <a:rPr lang="ru-RU" dirty="0">
                <a:solidFill>
                  <a:srgbClr val="000000"/>
                </a:solidFill>
                <a:latin typeface="Stolzl Book" panose="00000500000000000000" pitchFamily="50" charset="-52"/>
              </a:rPr>
              <a:t>это «делать </a:t>
            </a:r>
            <a:r>
              <a:rPr lang="ru-RU" dirty="0">
                <a:solidFill>
                  <a:srgbClr val="000000"/>
                </a:solidFill>
                <a:latin typeface="Stolzl Medium" panose="00000600000000000000" pitchFamily="50" charset="-52"/>
              </a:rPr>
              <a:t>ПРАВИЛЬНЫЕ </a:t>
            </a:r>
            <a:r>
              <a:rPr lang="ru-RU" dirty="0">
                <a:solidFill>
                  <a:srgbClr val="000000"/>
                </a:solidFill>
                <a:latin typeface="Stolzl Book" panose="00000500000000000000" pitchFamily="50" charset="-52"/>
              </a:rPr>
              <a:t>вещи».</a:t>
            </a:r>
            <a:endParaRPr lang="ru-RU" dirty="0">
              <a:latin typeface="Stolzl Book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9C310-D63D-E779-B1FD-363C3B4B29D2}"/>
              </a:ext>
            </a:extLst>
          </p:cNvPr>
          <p:cNvSpPr txBox="1"/>
          <p:nvPr/>
        </p:nvSpPr>
        <p:spPr bwMode="auto">
          <a:xfrm>
            <a:off x="421408" y="4370656"/>
            <a:ext cx="6593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Book" panose="00000500000000000000" pitchFamily="50" charset="-52"/>
              </a:rPr>
              <a:t>Это про </a:t>
            </a:r>
            <a:r>
              <a:rPr lang="ru-RU" sz="1600" b="1" dirty="0">
                <a:latin typeface="Stolzl Medium" panose="00000600000000000000" pitchFamily="50" charset="-52"/>
              </a:rPr>
              <a:t>результат и цель</a:t>
            </a:r>
            <a:r>
              <a:rPr lang="ru-RU" sz="1600" dirty="0">
                <a:latin typeface="Stolzl Medium" panose="00000600000000000000" pitchFamily="50" charset="-52"/>
              </a:rPr>
              <a:t>. </a:t>
            </a:r>
            <a:r>
              <a:rPr lang="ru-RU" sz="1600" dirty="0">
                <a:latin typeface="Stolzl Book" panose="00000500000000000000" pitchFamily="50" charset="-52"/>
              </a:rPr>
              <a:t>Про то, добиваемся ли мы вообще того, что планировали.</a:t>
            </a:r>
          </a:p>
        </p:txBody>
      </p:sp>
    </p:spTree>
    <p:extLst>
      <p:ext uri="{BB962C8B-B14F-4D97-AF65-F5344CB8AC3E}">
        <p14:creationId xmlns:p14="http://schemas.microsoft.com/office/powerpoint/2010/main" val="102347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92152" y="176000"/>
            <a:ext cx="560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За чем </a:t>
            </a:r>
            <a:r>
              <a:rPr lang="ru-RU" sz="3600" b="1" dirty="0">
                <a:latin typeface="Stolzl Medium" panose="00000600000000000000" pitchFamily="50" charset="-52"/>
              </a:rPr>
              <a:t>следить</a:t>
            </a:r>
            <a:r>
              <a:rPr lang="ru-RU" sz="3600" dirty="0">
                <a:latin typeface="Stolzl Medium" panose="00000600000000000000" pitchFamily="50" charset="-52"/>
              </a:rPr>
              <a:t> и когда </a:t>
            </a:r>
            <a:r>
              <a:rPr lang="ru-RU" sz="3600" b="1" dirty="0">
                <a:latin typeface="Stolzl Medium" panose="00000600000000000000" pitchFamily="50" charset="-52"/>
              </a:rPr>
              <a:t>действовать</a:t>
            </a:r>
            <a:endParaRPr lang="ru-RU" sz="2400" b="1" dirty="0">
              <a:latin typeface="Stolzl Medium" panose="00000600000000000000" pitchFamily="50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98DE287-D71C-C59B-57E9-C250C7328AF0}"/>
              </a:ext>
            </a:extLst>
          </p:cNvPr>
          <p:cNvCxnSpPr/>
          <p:nvPr/>
        </p:nvCxnSpPr>
        <p:spPr bwMode="auto">
          <a:xfrm>
            <a:off x="6096000" y="1607938"/>
            <a:ext cx="0" cy="4152900"/>
          </a:xfrm>
          <a:prstGeom prst="line">
            <a:avLst/>
          </a:prstGeom>
          <a:ln w="57150">
            <a:solidFill>
              <a:srgbClr val="0C08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9DEFBB-5B9C-B1C9-7A0B-57BC784E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036" y="4484764"/>
            <a:ext cx="12230072" cy="3796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39D929-6EE1-6C99-FA88-284D8B08EEB9}"/>
              </a:ext>
            </a:extLst>
          </p:cNvPr>
          <p:cNvSpPr txBox="1"/>
          <p:nvPr/>
        </p:nvSpPr>
        <p:spPr bwMode="auto">
          <a:xfrm>
            <a:off x="252885" y="2651103"/>
            <a:ext cx="358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соблюдением общей цели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2ACFE-D75C-D025-5478-BA14ED63A092}"/>
              </a:ext>
            </a:extLst>
          </p:cNvPr>
          <p:cNvSpPr txBox="1"/>
          <p:nvPr/>
        </p:nvSpPr>
        <p:spPr bwMode="auto">
          <a:xfrm>
            <a:off x="3529179" y="3292307"/>
            <a:ext cx="1944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конфликтами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27F30-20C6-56FE-46B6-056FF16E4020}"/>
              </a:ext>
            </a:extLst>
          </p:cNvPr>
          <p:cNvSpPr txBox="1"/>
          <p:nvPr/>
        </p:nvSpPr>
        <p:spPr bwMode="auto">
          <a:xfrm>
            <a:off x="407576" y="3837566"/>
            <a:ext cx="358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слаженностью коллектива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D12E7-62EF-E56C-6138-9DAEE40849B0}"/>
              </a:ext>
            </a:extLst>
          </p:cNvPr>
          <p:cNvSpPr txBox="1"/>
          <p:nvPr/>
        </p:nvSpPr>
        <p:spPr bwMode="auto">
          <a:xfrm>
            <a:off x="3529179" y="4362644"/>
            <a:ext cx="358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взаимовыручкой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0D3F4-FEA1-37BE-B43C-6484F9BA26A9}"/>
              </a:ext>
            </a:extLst>
          </p:cNvPr>
          <p:cNvSpPr txBox="1"/>
          <p:nvPr/>
        </p:nvSpPr>
        <p:spPr bwMode="auto">
          <a:xfrm>
            <a:off x="853524" y="5057990"/>
            <a:ext cx="4369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эмоциональной составляющей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E6464-4F5E-61C4-AC88-758658975226}"/>
              </a:ext>
            </a:extLst>
          </p:cNvPr>
          <p:cNvSpPr txBox="1"/>
          <p:nvPr/>
        </p:nvSpPr>
        <p:spPr bwMode="auto">
          <a:xfrm>
            <a:off x="8199461" y="2806333"/>
            <a:ext cx="508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сбивается общая цель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14D33-8EA4-6141-0926-2E7C33A9212D}"/>
              </a:ext>
            </a:extLst>
          </p:cNvPr>
          <p:cNvSpPr txBox="1"/>
          <p:nvPr/>
        </p:nvSpPr>
        <p:spPr bwMode="auto">
          <a:xfrm>
            <a:off x="6717958" y="3448214"/>
            <a:ext cx="358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пропадает мотивация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10B71-9728-459C-F351-7F98B9C4E877}"/>
              </a:ext>
            </a:extLst>
          </p:cNvPr>
          <p:cNvSpPr txBox="1"/>
          <p:nvPr/>
        </p:nvSpPr>
        <p:spPr bwMode="auto">
          <a:xfrm>
            <a:off x="7114143" y="4149219"/>
            <a:ext cx="5398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все начинают работать только за себя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831B3-EF6A-EEAA-1E8A-EFBDAD14842A}"/>
              </a:ext>
            </a:extLst>
          </p:cNvPr>
          <p:cNvSpPr txBox="1"/>
          <p:nvPr/>
        </p:nvSpPr>
        <p:spPr bwMode="auto">
          <a:xfrm>
            <a:off x="6801816" y="4907742"/>
            <a:ext cx="358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останавливается прогресс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1EDD2F2-D2E2-37F0-A349-40183412EDF3}"/>
              </a:ext>
            </a:extLst>
          </p:cNvPr>
          <p:cNvSpPr/>
          <p:nvPr/>
        </p:nvSpPr>
        <p:spPr bwMode="auto">
          <a:xfrm>
            <a:off x="1734570" y="1632888"/>
            <a:ext cx="2301720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наблюдаем за: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F24C34-0E20-2500-58FA-7ACFE430A512}"/>
              </a:ext>
            </a:extLst>
          </p:cNvPr>
          <p:cNvSpPr/>
          <p:nvPr/>
        </p:nvSpPr>
        <p:spPr bwMode="auto">
          <a:xfrm>
            <a:off x="8033732" y="1629927"/>
            <a:ext cx="260992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действуем когда:</a:t>
            </a:r>
          </a:p>
        </p:txBody>
      </p:sp>
    </p:spTree>
    <p:extLst>
      <p:ext uri="{BB962C8B-B14F-4D97-AF65-F5344CB8AC3E}">
        <p14:creationId xmlns:p14="http://schemas.microsoft.com/office/powerpoint/2010/main" val="862515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A65295D-209F-6FBA-D114-B4CA82DE6E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3BA318-F200-77F5-933D-EC8B407FA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93638" y="-10087"/>
            <a:ext cx="2411725" cy="22522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иний, Цвет электрик, Цвет Majorelle blue, Кобальтовая си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4F4C75-4141-9B52-48BB-234BEDF9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1996" y="-10087"/>
            <a:ext cx="5021643" cy="22551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C63861-67C6-C019-D5D5-FFA014FA3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2218" y="-18937"/>
            <a:ext cx="4804213" cy="2255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D8F38-BE38-CB3E-E210-E441C9DCE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6157" y="776979"/>
            <a:ext cx="3748227" cy="774374"/>
          </a:xfrm>
          <a:prstGeom prst="rect">
            <a:avLst/>
          </a:prstGeom>
        </p:spPr>
      </p:pic>
      <p:pic>
        <p:nvPicPr>
          <p:cNvPr id="7" name="Рисунок 6" descr="Изображение выглядит как 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75075B-AC92-7E1C-186B-1F0C269EC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71348" y="312076"/>
            <a:ext cx="1622938" cy="14933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AFADAE-C73C-3DF6-4AB1-D8F24BF42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31424" y="153467"/>
            <a:ext cx="985606" cy="181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A22765-9F2F-2491-8F06-56468FF2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81914" y="2236232"/>
            <a:ext cx="2411725" cy="22522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EAF83B-4594-668A-DECC-5EEA64D8B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55933" y="2981947"/>
            <a:ext cx="1863686" cy="8941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01FA30-45A4-8653-1212-2E2823A49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997833" y="2981947"/>
            <a:ext cx="2003335" cy="8941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у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C59FD0-53A4-4769-4084-30D4F82030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793638" y="4488451"/>
            <a:ext cx="2411725" cy="23695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A506D3-BB23-3892-6485-D52530E2F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381915" y="4482551"/>
            <a:ext cx="2419280" cy="23695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2A38C8-0EAF-5C33-3F0B-BE161AF8C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1" flipV="1">
            <a:off x="3243321" y="5415479"/>
            <a:ext cx="3468849" cy="1130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0B4FB05-4DC7-9B99-C417-85EA39592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66334" y="5415479"/>
            <a:ext cx="1590235" cy="14860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7AD522A-6A07-1860-2A55-3FF8375B570E}"/>
              </a:ext>
            </a:extLst>
          </p:cNvPr>
          <p:cNvSpPr txBox="1"/>
          <p:nvPr/>
        </p:nvSpPr>
        <p:spPr bwMode="auto">
          <a:xfrm>
            <a:off x="365309" y="3535190"/>
            <a:ext cx="7290623" cy="152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8800" dirty="0">
                <a:solidFill>
                  <a:srgbClr val="0703FF"/>
                </a:solidFill>
                <a:latin typeface="Stolzl Medium"/>
              </a:rPr>
              <a:t>ПРАКТИКА</a:t>
            </a:r>
          </a:p>
          <a:p>
            <a:pPr>
              <a:lnSpc>
                <a:spcPts val="5000"/>
              </a:lnSpc>
              <a:defRPr/>
            </a:pPr>
            <a:r>
              <a:rPr lang="ru-RU" sz="2400" dirty="0">
                <a:solidFill>
                  <a:srgbClr val="0703FF"/>
                </a:solidFill>
                <a:latin typeface="Stolzl Medium"/>
              </a:rPr>
              <a:t>Шо, опять?</a:t>
            </a:r>
            <a:r>
              <a:rPr lang="ru-RU" sz="8800" dirty="0">
                <a:solidFill>
                  <a:srgbClr val="0703FF"/>
                </a:solidFill>
                <a:latin typeface="Stolzl Medium"/>
              </a:rPr>
              <a:t>	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1621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F3F429-4FD3-68B3-9FE9-DB5C7A5018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B3372-77FE-DF85-60D7-EE0013EA110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31859-A7F7-FFD1-B8C5-A200CA941A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1CC6C20D-8B53-31A3-AB54-6AEC6A3A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BB3C9CE3-E981-B694-8FEF-CBB1F02C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503B2-D96C-6A63-F2E0-BD464B8E95CD}"/>
              </a:ext>
            </a:extLst>
          </p:cNvPr>
          <p:cNvSpPr txBox="1"/>
          <p:nvPr/>
        </p:nvSpPr>
        <p:spPr>
          <a:xfrm>
            <a:off x="2298930" y="3013501"/>
            <a:ext cx="765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Чем связать команду?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4F6D3-B191-6977-0364-F433DD2E29CE}"/>
              </a:ext>
            </a:extLst>
          </p:cNvPr>
          <p:cNvSpPr txBox="1"/>
          <p:nvPr/>
        </p:nvSpPr>
        <p:spPr bwMode="auto">
          <a:xfrm>
            <a:off x="4228450" y="3690939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Рабочие схемы</a:t>
            </a:r>
          </a:p>
        </p:txBody>
      </p:sp>
    </p:spTree>
    <p:extLst>
      <p:ext uri="{BB962C8B-B14F-4D97-AF65-F5344CB8AC3E}">
        <p14:creationId xmlns:p14="http://schemas.microsoft.com/office/powerpoint/2010/main" val="143885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93301" y="418662"/>
            <a:ext cx="408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" panose="00000500000000000000" pitchFamily="50" charset="-52"/>
              </a:rPr>
              <a:t>Познакомимся</a:t>
            </a:r>
            <a:r>
              <a:rPr lang="en-US" sz="3600" dirty="0">
                <a:latin typeface="Stolzl" panose="00000500000000000000" pitchFamily="50" charset="-52"/>
              </a:rPr>
              <a:t>?</a:t>
            </a:r>
            <a:endParaRPr sz="2000" dirty="0">
              <a:latin typeface="Stolzl" panose="000005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93301" y="3340252"/>
            <a:ext cx="5496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Book" panose="00000500000000000000" pitchFamily="50" charset="-52"/>
              </a:rPr>
              <a:t>Боец лучшего СПО СЗФО и </a:t>
            </a:r>
          </a:p>
          <a:p>
            <a:pPr>
              <a:defRPr/>
            </a:pPr>
            <a:r>
              <a:rPr lang="ru-RU" sz="2000" dirty="0">
                <a:latin typeface="Stolzl Book" panose="00000500000000000000" pitchFamily="50" charset="-52"/>
              </a:rPr>
              <a:t>Боец одного из самых старых ОПД Архангельской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E691E-C286-FC4D-F018-A99B86F4E959}"/>
              </a:ext>
            </a:extLst>
          </p:cNvPr>
          <p:cNvSpPr txBox="1"/>
          <p:nvPr/>
        </p:nvSpPr>
        <p:spPr>
          <a:xfrm>
            <a:off x="293301" y="11045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latin typeface="Stolzl" panose="00000500000000000000" pitchFamily="50" charset="-52"/>
              </a:rPr>
              <a:t>Иван Галушин</a:t>
            </a:r>
            <a:endParaRPr lang="ru-RU" sz="2400" b="1" dirty="0">
              <a:latin typeface="Stolzl" panose="00000500000000000000" pitchFamily="50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52CD4B-D4F8-7172-D340-F2FA6ECA4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7038856" y="-45864"/>
            <a:ext cx="5153144" cy="69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черный, черно-белый, Графика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697684">
            <a:off x="6233710" y="-465067"/>
            <a:ext cx="7343477" cy="7081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D7D75-2CAA-45C4-3AE5-24A44ACAFC93}"/>
              </a:ext>
            </a:extLst>
          </p:cNvPr>
          <p:cNvSpPr txBox="1"/>
          <p:nvPr/>
        </p:nvSpPr>
        <p:spPr>
          <a:xfrm>
            <a:off x="293301" y="4738660"/>
            <a:ext cx="4918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tolzl Book" panose="00000500000000000000" pitchFamily="50" charset="-52"/>
              </a:rPr>
              <a:t>Финалист «Лиги тренеров РСО» 2025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D4F13D-F76E-8793-2CCC-CDF15735C515}"/>
              </a:ext>
            </a:extLst>
          </p:cNvPr>
          <p:cNvSpPr/>
          <p:nvPr/>
        </p:nvSpPr>
        <p:spPr>
          <a:xfrm>
            <a:off x="6112669" y="0"/>
            <a:ext cx="9261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46A89-6644-13BC-4915-3000B13EBA57}"/>
              </a:ext>
            </a:extLst>
          </p:cNvPr>
          <p:cNvSpPr txBox="1"/>
          <p:nvPr/>
        </p:nvSpPr>
        <p:spPr bwMode="auto">
          <a:xfrm>
            <a:off x="293301" y="5829291"/>
            <a:ext cx="4918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tolzl Book" panose="00000500000000000000" pitchFamily="50" charset="-52"/>
              </a:rPr>
              <a:t>Люблю пиццу с ананасами</a:t>
            </a:r>
          </a:p>
        </p:txBody>
      </p:sp>
    </p:spTree>
    <p:extLst>
      <p:ext uri="{BB962C8B-B14F-4D97-AF65-F5344CB8AC3E}">
        <p14:creationId xmlns:p14="http://schemas.microsoft.com/office/powerpoint/2010/main" val="395698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3E2F-5BF6-FB25-EB5D-037C6A12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8391-75BA-92A8-9EE9-64C7768E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1. Контролируемое преодоление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4FA20079-CDD5-7EF1-B1B3-8626F485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939A9A75-D9C5-0B69-9090-9B5FF550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BBC761-4B7A-A9B5-EAAC-5D946CC8DB40}"/>
              </a:ext>
            </a:extLst>
          </p:cNvPr>
          <p:cNvSpPr txBox="1"/>
          <p:nvPr/>
        </p:nvSpPr>
        <p:spPr bwMode="auto">
          <a:xfrm>
            <a:off x="4426251" y="1907958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Как сделать: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400BD-29A3-58C5-0575-78BD8DFA4EBC}"/>
              </a:ext>
            </a:extLst>
          </p:cNvPr>
          <p:cNvSpPr txBox="1"/>
          <p:nvPr/>
        </p:nvSpPr>
        <p:spPr>
          <a:xfrm>
            <a:off x="1855178" y="2932805"/>
            <a:ext cx="61538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 panose="00000500000000000000" pitchFamily="50" charset="-52"/>
              </a:rPr>
              <a:t>Мы создаем ситуацию, которая воспринимается как сложная и </a:t>
            </a:r>
            <a:r>
              <a:rPr lang="ru-RU" dirty="0">
                <a:latin typeface="Stolzl Medium" panose="00000600000000000000" pitchFamily="50" charset="-52"/>
              </a:rPr>
              <a:t>эмоционально</a:t>
            </a:r>
            <a:r>
              <a:rPr lang="ru-RU" dirty="0">
                <a:latin typeface="Stolzl Book" panose="00000500000000000000" pitchFamily="50" charset="-52"/>
              </a:rPr>
              <a:t> напряженная, но при этом вы, как лидер, держите все под контролем и обеспечиваете безопасность. В будущем, столкнувшись с реальной трудностью, они смогут сказать: "Помнишь, как мы тогда справились с «веревкой"? Мы и сейчас сможем!". Это и есть настоящая командная устойчивость.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D38B2E-A8F0-70B6-F30F-17D87E141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9069" y="2431178"/>
            <a:ext cx="3242464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5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17A01-BC86-139A-C52E-DBF56A46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89B48-B58A-5D0E-6978-4BA30D60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1. Контролируемое преодоление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BB5C63D-21A0-67CF-B4CE-937E92F3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138EF96-DB86-0EA3-7FCC-A267F2ED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95C8822-3DFA-330E-12C9-0D547FF8E12F}"/>
              </a:ext>
            </a:extLst>
          </p:cNvPr>
          <p:cNvSpPr/>
          <p:nvPr/>
        </p:nvSpPr>
        <p:spPr bwMode="auto">
          <a:xfrm>
            <a:off x="2482790" y="4355113"/>
            <a:ext cx="3488668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коллективное мышление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662404-DBAE-59E0-BA6B-25A891E8E12C}"/>
              </a:ext>
            </a:extLst>
          </p:cNvPr>
          <p:cNvSpPr/>
          <p:nvPr/>
        </p:nvSpPr>
        <p:spPr bwMode="auto">
          <a:xfrm>
            <a:off x="6999799" y="3450789"/>
            <a:ext cx="306562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совместные решения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3699234-0658-112B-6D90-255ABDCDA2F4}"/>
              </a:ext>
            </a:extLst>
          </p:cNvPr>
          <p:cNvSpPr/>
          <p:nvPr/>
        </p:nvSpPr>
        <p:spPr bwMode="auto">
          <a:xfrm>
            <a:off x="5300741" y="3421563"/>
            <a:ext cx="1533256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синергия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7E728CF-B586-ACB8-ACBF-33E0980E6433}"/>
              </a:ext>
            </a:extLst>
          </p:cNvPr>
          <p:cNvSpPr/>
          <p:nvPr/>
        </p:nvSpPr>
        <p:spPr bwMode="auto">
          <a:xfrm>
            <a:off x="6146576" y="4357583"/>
            <a:ext cx="2529922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социальный мозг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858DCBD-AB6E-7446-9037-0477DA9566C6}"/>
              </a:ext>
            </a:extLst>
          </p:cNvPr>
          <p:cNvSpPr/>
          <p:nvPr/>
        </p:nvSpPr>
        <p:spPr bwMode="auto">
          <a:xfrm>
            <a:off x="1475526" y="3450789"/>
            <a:ext cx="365941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доверие и взаимопомощь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0F739-EC09-2C12-875A-6A507F49700F}"/>
              </a:ext>
            </a:extLst>
          </p:cNvPr>
          <p:cNvSpPr txBox="1"/>
          <p:nvPr/>
        </p:nvSpPr>
        <p:spPr bwMode="auto">
          <a:xfrm>
            <a:off x="4061998" y="1929423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Что прокачивает:</a:t>
            </a:r>
          </a:p>
        </p:txBody>
      </p:sp>
    </p:spTree>
    <p:extLst>
      <p:ext uri="{BB962C8B-B14F-4D97-AF65-F5344CB8AC3E}">
        <p14:creationId xmlns:p14="http://schemas.microsoft.com/office/powerpoint/2010/main" val="351494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CE97-ADAE-15A8-4B94-352010EA6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E834E-58B9-6425-ED04-6EB1F619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2. Снятие эмоциональной тяжести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4EA62CC-7B99-A87D-BEC0-A7F98110A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1C58FEEE-08B0-946C-AA68-0F0358C4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C4F6E-61AF-4996-E40E-76D50855B121}"/>
              </a:ext>
            </a:extLst>
          </p:cNvPr>
          <p:cNvSpPr txBox="1"/>
          <p:nvPr/>
        </p:nvSpPr>
        <p:spPr bwMode="auto">
          <a:xfrm>
            <a:off x="4426251" y="1907958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Как сделать: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A85FA-A0C3-BB86-2CC2-859F60E0057B}"/>
              </a:ext>
            </a:extLst>
          </p:cNvPr>
          <p:cNvSpPr txBox="1"/>
          <p:nvPr/>
        </p:nvSpPr>
        <p:spPr>
          <a:xfrm>
            <a:off x="1539145" y="2958182"/>
            <a:ext cx="54776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Самое главное — дать разрешение на эти чувства. </a:t>
            </a:r>
          </a:p>
          <a:p>
            <a:pPr algn="just"/>
            <a:r>
              <a:rPr lang="ru-RU" dirty="0"/>
              <a:t>Скажите прямо: «Ребята, усталость, раздражение и апатия — это нормально. Это не признак слабости, а признак того, что мы много вложили. Давайте не прятать это, а выгрузим».</a:t>
            </a:r>
          </a:p>
          <a:p>
            <a:pPr algn="just"/>
            <a:r>
              <a:rPr lang="ru-RU" dirty="0"/>
              <a:t>Будьте тем человеком, к которому можно подойти и просто выговориться без страха осуждения. </a:t>
            </a:r>
          </a:p>
          <a:p>
            <a:pPr algn="just"/>
            <a:r>
              <a:rPr lang="ru-RU" dirty="0"/>
              <a:t>Ваша задача — не дать совет, а выслушать.</a:t>
            </a:r>
            <a:endParaRPr lang="ru-RU" dirty="0">
              <a:latin typeface="Stolzl Book" panose="000005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ADC2B7-17F1-E620-ECA3-491EC506C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8434" y="2816503"/>
            <a:ext cx="3242464" cy="259168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4227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0012-DC98-B8AD-6209-8A3635F4C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34127-3BE9-9D4A-B21D-CB5D3AB9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2. Снятие эмоциональной тяжести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A8AB7E50-3B8C-5813-5B62-5736A1F7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281283A3-6546-82F8-5D33-B3ABA79F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6B01DE2-F0C0-AA8F-61DC-29FC4B1922DD}"/>
              </a:ext>
            </a:extLst>
          </p:cNvPr>
          <p:cNvSpPr/>
          <p:nvPr/>
        </p:nvSpPr>
        <p:spPr bwMode="auto">
          <a:xfrm>
            <a:off x="3004740" y="4367704"/>
            <a:ext cx="365059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переосмысление проблем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F95B24-87A6-B668-F7A4-B4EE631C778F}"/>
              </a:ext>
            </a:extLst>
          </p:cNvPr>
          <p:cNvSpPr/>
          <p:nvPr/>
        </p:nvSpPr>
        <p:spPr bwMode="auto">
          <a:xfrm>
            <a:off x="8119659" y="3429000"/>
            <a:ext cx="1805391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сближение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E8AC321-AD4F-C7DA-875B-E37AA15B82BE}"/>
              </a:ext>
            </a:extLst>
          </p:cNvPr>
          <p:cNvSpPr/>
          <p:nvPr/>
        </p:nvSpPr>
        <p:spPr bwMode="auto">
          <a:xfrm>
            <a:off x="4402242" y="3429000"/>
            <a:ext cx="348866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переключение внимания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2A36117-35EB-2899-7F1F-086137E60166}"/>
              </a:ext>
            </a:extLst>
          </p:cNvPr>
          <p:cNvSpPr/>
          <p:nvPr/>
        </p:nvSpPr>
        <p:spPr bwMode="auto">
          <a:xfrm>
            <a:off x="6904367" y="4355112"/>
            <a:ext cx="197308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искренность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130A486-AB89-214C-D0C9-864D4FDD002D}"/>
              </a:ext>
            </a:extLst>
          </p:cNvPr>
          <p:cNvSpPr/>
          <p:nvPr/>
        </p:nvSpPr>
        <p:spPr bwMode="auto">
          <a:xfrm>
            <a:off x="2101070" y="3421563"/>
            <a:ext cx="2058249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устойчивость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61E17-8DDB-F527-E083-E45BBF2CAE49}"/>
              </a:ext>
            </a:extLst>
          </p:cNvPr>
          <p:cNvSpPr txBox="1"/>
          <p:nvPr/>
        </p:nvSpPr>
        <p:spPr bwMode="auto">
          <a:xfrm>
            <a:off x="4061998" y="1929423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Что прокачивает:</a:t>
            </a:r>
          </a:p>
        </p:txBody>
      </p:sp>
    </p:spTree>
    <p:extLst>
      <p:ext uri="{BB962C8B-B14F-4D97-AF65-F5344CB8AC3E}">
        <p14:creationId xmlns:p14="http://schemas.microsoft.com/office/powerpoint/2010/main" val="2517171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A219-F13D-4481-A30B-00C93C42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47EF7-B346-98B7-DF61-E60BB4DF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3. Рефлексия и обратная связь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B87D63EC-17B7-C2EB-133C-949F35D5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E02566E-6AB0-E472-D331-C16A7DEF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EAB386-9FAE-38A0-C057-708AB4FF28A3}"/>
              </a:ext>
            </a:extLst>
          </p:cNvPr>
          <p:cNvSpPr txBox="1"/>
          <p:nvPr/>
        </p:nvSpPr>
        <p:spPr bwMode="auto">
          <a:xfrm>
            <a:off x="4426251" y="1907958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Как сделать: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9959E1-2BDD-F2C5-D653-18760BFE1E6A}"/>
              </a:ext>
            </a:extLst>
          </p:cNvPr>
          <p:cNvSpPr txBox="1"/>
          <p:nvPr/>
        </p:nvSpPr>
        <p:spPr>
          <a:xfrm>
            <a:off x="1599397" y="3005976"/>
            <a:ext cx="63172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Stolzl Medium" panose="00000600000000000000" pitchFamily="50" charset="-52"/>
              </a:rPr>
              <a:t>Рефлексия</a:t>
            </a:r>
            <a:r>
              <a:rPr lang="ru-RU" dirty="0">
                <a:latin typeface="Stolzl Book" panose="00000500000000000000" pitchFamily="50" charset="-52"/>
              </a:rPr>
              <a:t> — это «мозги» вашей команды. Без нее вы просто накапливаете опыт. С ней — вы его анализируете, систематизируете и превращаете в реальную силу. Это ваш главный инструмент для роста и развития отряда. </a:t>
            </a:r>
          </a:p>
          <a:p>
            <a:pPr algn="just"/>
            <a:r>
              <a:rPr lang="ru-RU" dirty="0">
                <a:latin typeface="Stolzl Medium" panose="00000600000000000000" pitchFamily="50" charset="-52"/>
              </a:rPr>
              <a:t>НО</a:t>
            </a:r>
            <a:r>
              <a:rPr lang="ru-RU" dirty="0">
                <a:latin typeface="Stolzl Book" panose="00000500000000000000" pitchFamily="50" charset="-52"/>
              </a:rPr>
              <a:t> сама по себе рефлексия бесполезна, если за ней не следуют действия. Зафиксируйте несколько конкретных пунктов, которые дадут толчок для вашего дальнейшего прогресса.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6402A8-A5A8-CC84-41FA-6B1F6AC99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9069" y="2680680"/>
            <a:ext cx="3242464" cy="285697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4958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E9AE-A22C-F00A-5AA2-4F46594A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CA9DB-9280-CF74-48ED-35E3E3FA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3. Рефлексия и обратная связь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74BC1A57-53A4-6726-310C-30FEEC61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47FBEA3C-E38C-74C2-C492-5D69F120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DB094F9-B16A-31F0-D771-B9518F563A08}"/>
              </a:ext>
            </a:extLst>
          </p:cNvPr>
          <p:cNvSpPr/>
          <p:nvPr/>
        </p:nvSpPr>
        <p:spPr bwMode="auto">
          <a:xfrm>
            <a:off x="4172036" y="4353091"/>
            <a:ext cx="240233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атмосферность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665323-052E-F668-BB5B-EB1900EE595B}"/>
              </a:ext>
            </a:extLst>
          </p:cNvPr>
          <p:cNvSpPr/>
          <p:nvPr/>
        </p:nvSpPr>
        <p:spPr bwMode="auto">
          <a:xfrm>
            <a:off x="7192380" y="3450789"/>
            <a:ext cx="2801426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самостоятельность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DF8ACD-771D-18BF-504F-2BC217B4785C}"/>
              </a:ext>
            </a:extLst>
          </p:cNvPr>
          <p:cNvSpPr/>
          <p:nvPr/>
        </p:nvSpPr>
        <p:spPr bwMode="auto">
          <a:xfrm>
            <a:off x="4774948" y="3450789"/>
            <a:ext cx="2166859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самообучение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944F76-B2A3-C9DD-EA2E-C40F4424EFF4}"/>
              </a:ext>
            </a:extLst>
          </p:cNvPr>
          <p:cNvSpPr/>
          <p:nvPr/>
        </p:nvSpPr>
        <p:spPr bwMode="auto">
          <a:xfrm>
            <a:off x="6871101" y="4353090"/>
            <a:ext cx="234972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инициативность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84B0399-6430-DD7D-83C0-E3FBCE13912F}"/>
              </a:ext>
            </a:extLst>
          </p:cNvPr>
          <p:cNvSpPr/>
          <p:nvPr/>
        </p:nvSpPr>
        <p:spPr bwMode="auto">
          <a:xfrm>
            <a:off x="1475526" y="3450789"/>
            <a:ext cx="3048849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исчезновение страха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6D36A-957B-9D1D-EA6D-9D21C78C0BD2}"/>
              </a:ext>
            </a:extLst>
          </p:cNvPr>
          <p:cNvSpPr txBox="1"/>
          <p:nvPr/>
        </p:nvSpPr>
        <p:spPr bwMode="auto">
          <a:xfrm>
            <a:off x="4061998" y="1929423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Что прокачивает: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06C931-F642-2D97-3FFA-81166BB63533}"/>
              </a:ext>
            </a:extLst>
          </p:cNvPr>
          <p:cNvSpPr/>
          <p:nvPr/>
        </p:nvSpPr>
        <p:spPr bwMode="auto">
          <a:xfrm>
            <a:off x="2355341" y="4340869"/>
            <a:ext cx="151996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297104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5D109B2-8FCA-DDEA-2BC8-D9B6EEF3D59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223E2-5F8B-53D3-BE3A-38709EAE137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428174-D92D-4A41-F09D-C97994FEC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5594BD96-3313-79A8-7F8B-CD6D15A08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D8CAA62-5A8F-7580-96E1-D9DD2FB3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54036-A859-0230-59E2-1E8D30DCF22B}"/>
              </a:ext>
            </a:extLst>
          </p:cNvPr>
          <p:cNvSpPr txBox="1"/>
          <p:nvPr/>
        </p:nvSpPr>
        <p:spPr>
          <a:xfrm>
            <a:off x="2530589" y="2540208"/>
            <a:ext cx="7130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Stolzl Bold" panose="00000800000000000000" pitchFamily="50" charset="-52"/>
              </a:rPr>
              <a:t>Можно ли из любой группы людей  сделать команду?</a:t>
            </a:r>
          </a:p>
        </p:txBody>
      </p:sp>
    </p:spTree>
    <p:extLst>
      <p:ext uri="{BB962C8B-B14F-4D97-AF65-F5344CB8AC3E}">
        <p14:creationId xmlns:p14="http://schemas.microsoft.com/office/powerpoint/2010/main" val="196350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33AB-EFA5-1DD2-FE6E-B286BD4E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53E4F58-9095-627C-39EB-0FC022CF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485F139F-D903-9C06-FBC4-2344DD8C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467539A-805B-32E0-F388-E6E1BC2AB6A6}"/>
              </a:ext>
            </a:extLst>
          </p:cNvPr>
          <p:cNvSpPr/>
          <p:nvPr/>
        </p:nvSpPr>
        <p:spPr bwMode="auto">
          <a:xfrm>
            <a:off x="3537634" y="5720222"/>
            <a:ext cx="486764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проводить регулярную рефлексию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B3AE3C-8A5B-D7F0-A390-F78525DC1B1D}"/>
              </a:ext>
            </a:extLst>
          </p:cNvPr>
          <p:cNvSpPr/>
          <p:nvPr/>
        </p:nvSpPr>
        <p:spPr bwMode="auto">
          <a:xfrm>
            <a:off x="3404973" y="4125752"/>
            <a:ext cx="5132970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проводить мероприятия на сплочение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0F1D78-2DC1-99ED-D50C-CE0482B6371F}"/>
              </a:ext>
            </a:extLst>
          </p:cNvPr>
          <p:cNvSpPr/>
          <p:nvPr/>
        </p:nvSpPr>
        <p:spPr bwMode="auto">
          <a:xfrm>
            <a:off x="3851015" y="3316039"/>
            <a:ext cx="4014721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правильно определить роли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F3EEF29-D2BB-224F-2761-813010130206}"/>
              </a:ext>
            </a:extLst>
          </p:cNvPr>
          <p:cNvSpPr/>
          <p:nvPr/>
        </p:nvSpPr>
        <p:spPr bwMode="auto">
          <a:xfrm>
            <a:off x="3027928" y="4902986"/>
            <a:ext cx="5887059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поддерживать мотивацию и командный дух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EF755CE-A866-3289-B6E0-76C7BDD6837A}"/>
              </a:ext>
            </a:extLst>
          </p:cNvPr>
          <p:cNvSpPr/>
          <p:nvPr/>
        </p:nvSpPr>
        <p:spPr bwMode="auto">
          <a:xfrm>
            <a:off x="3851015" y="2538805"/>
            <a:ext cx="4014721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создать цель и следовать 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6CD41-BC3F-0581-1A4A-9D30109459BE}"/>
              </a:ext>
            </a:extLst>
          </p:cNvPr>
          <p:cNvSpPr txBox="1"/>
          <p:nvPr/>
        </p:nvSpPr>
        <p:spPr bwMode="auto">
          <a:xfrm>
            <a:off x="4857141" y="1755675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Да, если: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B81E1-8120-AEDF-602D-F527AADC4400}"/>
              </a:ext>
            </a:extLst>
          </p:cNvPr>
          <p:cNvSpPr txBox="1"/>
          <p:nvPr/>
        </p:nvSpPr>
        <p:spPr bwMode="auto">
          <a:xfrm>
            <a:off x="2406048" y="553003"/>
            <a:ext cx="7130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Stolzl Bold" panose="00000800000000000000" pitchFamily="50" charset="-52"/>
              </a:rPr>
              <a:t>Можно ли из любой группы людей  сделать команду?</a:t>
            </a:r>
          </a:p>
        </p:txBody>
      </p:sp>
    </p:spTree>
    <p:extLst>
      <p:ext uri="{BB962C8B-B14F-4D97-AF65-F5344CB8AC3E}">
        <p14:creationId xmlns:p14="http://schemas.microsoft.com/office/powerpoint/2010/main" val="3887670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0F960B-2207-079E-38E5-9AEC5B2DB63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BD7BD5-7E9B-6C73-E2A9-6154A982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40481">
            <a:off x="1268040" y="-897138"/>
            <a:ext cx="12135751" cy="7928985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ка, Шрифт, логотип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0359CC-9573-B30C-9AEA-A4DD41784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241CCA-FBDA-F0EB-6271-1F4F628E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6333606"/>
            <a:ext cx="11241603" cy="23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EFB90-F193-A7DA-629B-1EC23D88D982}"/>
              </a:ext>
            </a:extLst>
          </p:cNvPr>
          <p:cNvSpPr txBox="1"/>
          <p:nvPr/>
        </p:nvSpPr>
        <p:spPr bwMode="auto">
          <a:xfrm>
            <a:off x="3401937" y="627285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Medium" panose="00000600000000000000" pitchFamily="50" charset="-52"/>
              </a:rPr>
              <a:t>@</a:t>
            </a:r>
            <a:r>
              <a:rPr lang="en-US" sz="1600" dirty="0" err="1">
                <a:latin typeface="Stolzl Medium" panose="00000600000000000000" pitchFamily="50" charset="-52"/>
              </a:rPr>
              <a:t>Vanilb_ka</a:t>
            </a:r>
            <a:r>
              <a:rPr lang="en-US" sz="1600" dirty="0">
                <a:latin typeface="Stolzl Medium" panose="00000600000000000000" pitchFamily="50" charset="-52"/>
              </a:rPr>
              <a:t>    </a:t>
            </a:r>
            <a:r>
              <a:rPr lang="ru-RU" sz="1600" dirty="0">
                <a:latin typeface="Stolzl Medium" panose="00000600000000000000" pitchFamily="50" charset="-52"/>
              </a:rPr>
              <a:t> </a:t>
            </a:r>
            <a:r>
              <a:rPr lang="en-US" sz="1600" dirty="0">
                <a:latin typeface="Stolzl Medium" panose="00000600000000000000" pitchFamily="50" charset="-52"/>
              </a:rPr>
              <a:t>       @jdem_radocty</a:t>
            </a:r>
            <a:endParaRPr lang="ru-RU" sz="1600" dirty="0">
              <a:latin typeface="Stolzl Medium" panose="000006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ED4FF-4E58-BA9A-DEF1-DF4E16C3B8AF}"/>
              </a:ext>
            </a:extLst>
          </p:cNvPr>
          <p:cNvSpPr txBox="1"/>
          <p:nvPr/>
        </p:nvSpPr>
        <p:spPr bwMode="auto">
          <a:xfrm>
            <a:off x="405754" y="4701271"/>
            <a:ext cx="56140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latin typeface="Stolzl Medium"/>
              </a:rPr>
              <a:t>Время поболтать!</a:t>
            </a:r>
          </a:p>
          <a:p>
            <a:pPr>
              <a:defRPr/>
            </a:pPr>
            <a:r>
              <a:rPr lang="ru-RU" sz="2400" dirty="0">
                <a:latin typeface="Stolzl Book" panose="00000500000000000000" pitchFamily="50" charset="-52"/>
              </a:rPr>
              <a:t>Отвечу на любые ваши вопросы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1C4F6-2956-22DC-D869-4E541E4C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8073" b="-3979"/>
          <a:stretch>
            <a:fillRect/>
          </a:stretch>
        </p:blipFill>
        <p:spPr bwMode="auto">
          <a:xfrm>
            <a:off x="3223457" y="6328919"/>
            <a:ext cx="216580" cy="244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D00DFE-E8ED-EBFF-E506-92E3A166A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3" t="-6842" r="95352" b="4802"/>
          <a:stretch>
            <a:fillRect/>
          </a:stretch>
        </p:blipFill>
        <p:spPr bwMode="auto">
          <a:xfrm>
            <a:off x="5172791" y="6321967"/>
            <a:ext cx="234338" cy="2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Красочность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40481">
            <a:off x="1268040" y="-897138"/>
            <a:ext cx="12135751" cy="7928985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6333606"/>
            <a:ext cx="11241603" cy="23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A78D2-A258-2E3B-60F6-7C3A53DE28D6}"/>
              </a:ext>
            </a:extLst>
          </p:cNvPr>
          <p:cNvSpPr txBox="1"/>
          <p:nvPr/>
        </p:nvSpPr>
        <p:spPr bwMode="auto">
          <a:xfrm>
            <a:off x="3401937" y="627285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Medium" panose="00000600000000000000" pitchFamily="50" charset="-52"/>
              </a:rPr>
              <a:t>@</a:t>
            </a:r>
            <a:r>
              <a:rPr lang="en-US" sz="1600" dirty="0" err="1">
                <a:latin typeface="Stolzl Medium" panose="00000600000000000000" pitchFamily="50" charset="-52"/>
              </a:rPr>
              <a:t>Vanilb_ka</a:t>
            </a:r>
            <a:r>
              <a:rPr lang="en-US" sz="1600" dirty="0">
                <a:latin typeface="Stolzl Medium" panose="00000600000000000000" pitchFamily="50" charset="-52"/>
              </a:rPr>
              <a:t>    </a:t>
            </a:r>
            <a:r>
              <a:rPr lang="ru-RU" sz="1600" dirty="0">
                <a:latin typeface="Stolzl Medium" panose="00000600000000000000" pitchFamily="50" charset="-52"/>
              </a:rPr>
              <a:t> </a:t>
            </a:r>
            <a:r>
              <a:rPr lang="en-US" sz="1600" dirty="0">
                <a:latin typeface="Stolzl Medium" panose="00000600000000000000" pitchFamily="50" charset="-52"/>
              </a:rPr>
              <a:t>       @jdem_radocty</a:t>
            </a:r>
            <a:endParaRPr lang="ru-RU" sz="1600" dirty="0">
              <a:latin typeface="Stolzl Medium" panose="000006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84937-2025-25FB-03E4-9927E7501909}"/>
              </a:ext>
            </a:extLst>
          </p:cNvPr>
          <p:cNvSpPr txBox="1"/>
          <p:nvPr/>
        </p:nvSpPr>
        <p:spPr bwMode="auto">
          <a:xfrm>
            <a:off x="405754" y="4701271"/>
            <a:ext cx="53702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latin typeface="Stolzl Medium"/>
              </a:rPr>
              <a:t>Иван</a:t>
            </a:r>
          </a:p>
          <a:p>
            <a:pPr>
              <a:defRPr/>
            </a:pPr>
            <a:r>
              <a:rPr lang="ru-RU" sz="4400" dirty="0">
                <a:latin typeface="Stolzl Medium"/>
              </a:rPr>
              <a:t>Галушин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2BA66-0B00-5529-4170-653D1E42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8073" b="-3979"/>
          <a:stretch>
            <a:fillRect/>
          </a:stretch>
        </p:blipFill>
        <p:spPr bwMode="auto">
          <a:xfrm>
            <a:off x="3223457" y="6328919"/>
            <a:ext cx="216580" cy="244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E6A82-3CFB-204B-470C-8BF574AF9D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3" t="-6842" r="95352" b="4802"/>
          <a:stretch>
            <a:fillRect/>
          </a:stretch>
        </p:blipFill>
        <p:spPr bwMode="auto">
          <a:xfrm>
            <a:off x="5172791" y="6321967"/>
            <a:ext cx="234338" cy="240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4" name="Овал 3"/>
          <p:cNvSpPr/>
          <p:nvPr/>
        </p:nvSpPr>
        <p:spPr bwMode="auto">
          <a:xfrm rot="20612107">
            <a:off x="7111982" y="-486821"/>
            <a:ext cx="4578303" cy="7831642"/>
          </a:xfrm>
          <a:prstGeom prst="ellipse">
            <a:avLst/>
          </a:prstGeom>
          <a:blipFill>
            <a:blip r:embed="rId2">
              <a:alphaModFix/>
            </a:blip>
            <a:srcRect l="24594" t="7811" r="31254" b="4007"/>
            <a:stretch/>
          </a:blip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 rot="20637881">
            <a:off x="6779229" y="-698126"/>
            <a:ext cx="5441796" cy="8920883"/>
          </a:xfrm>
          <a:prstGeom prst="ellipse">
            <a:avLst/>
          </a:prstGeom>
          <a:noFill/>
          <a:ln>
            <a:solidFill>
              <a:srgbClr val="0703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n>
                <a:solidFill>
                  <a:srgbClr val="0703FF"/>
                </a:solidFill>
              </a:ln>
            </a:endParaRPr>
          </a:p>
        </p:txBody>
      </p:sp>
      <p:pic>
        <p:nvPicPr>
          <p:cNvPr id="17" name="Рисунок 16" descr="Изображение выглядит как снимок экрана, Графика, дизайн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4152" y="5910890"/>
            <a:ext cx="5802696" cy="6020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381886" y="1410127"/>
            <a:ext cx="51552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Book"/>
              </a:rPr>
              <a:t>Не больше </a:t>
            </a:r>
            <a:r>
              <a:rPr lang="ru-RU" sz="2000" b="1" dirty="0">
                <a:latin typeface="Stolzl Book"/>
              </a:rPr>
              <a:t>60</a:t>
            </a:r>
            <a:r>
              <a:rPr lang="ru-RU" sz="2000" dirty="0">
                <a:latin typeface="Stolzl Book"/>
              </a:rPr>
              <a:t> минут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Из которых</a:t>
            </a:r>
          </a:p>
          <a:p>
            <a:pPr>
              <a:defRPr/>
            </a:pPr>
            <a:endParaRPr lang="ru-RU" sz="1400" dirty="0">
              <a:latin typeface="Stolzl Book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latin typeface="Stolzl Book"/>
              </a:rPr>
              <a:t>30 минут образовательного контента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latin typeface="Stolzl Book"/>
              </a:rPr>
              <a:t>30 минут на совместную практику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3B795-FB49-750F-CC40-C872F15E7933}"/>
              </a:ext>
            </a:extLst>
          </p:cNvPr>
          <p:cNvSpPr txBox="1"/>
          <p:nvPr/>
        </p:nvSpPr>
        <p:spPr bwMode="auto">
          <a:xfrm>
            <a:off x="266054" y="298394"/>
            <a:ext cx="730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 Medium"/>
              </a:rPr>
              <a:t>Как будем работать</a:t>
            </a:r>
            <a:r>
              <a:rPr lang="en-US" sz="3600" dirty="0">
                <a:latin typeface="Stolzl Medium"/>
              </a:rPr>
              <a:t>?</a:t>
            </a:r>
            <a:endParaRPr lang="ru-RU" sz="3600" dirty="0">
              <a:latin typeface="Stolzl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FAF05-B75E-601E-4650-2D3A4A4C4DDD}"/>
              </a:ext>
            </a:extLst>
          </p:cNvPr>
          <p:cNvSpPr txBox="1"/>
          <p:nvPr/>
        </p:nvSpPr>
        <p:spPr>
          <a:xfrm>
            <a:off x="381886" y="3227752"/>
            <a:ext cx="5133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tolzl Book"/>
              </a:rPr>
              <a:t>Вопрос</a:t>
            </a:r>
            <a:r>
              <a:rPr lang="en-US" sz="2000" dirty="0">
                <a:latin typeface="Stolzl Book"/>
              </a:rPr>
              <a:t>?</a:t>
            </a:r>
            <a:r>
              <a:rPr lang="ru-RU" sz="2000" dirty="0">
                <a:latin typeface="Stolzl Book"/>
              </a:rPr>
              <a:t> Задавай!</a:t>
            </a:r>
            <a:r>
              <a:rPr lang="en-US" sz="2000" dirty="0">
                <a:latin typeface="Stolzl Book"/>
              </a:rPr>
              <a:t> </a:t>
            </a:r>
            <a:endParaRPr lang="ru-RU" sz="2000" dirty="0">
              <a:latin typeface="Stolzl Book"/>
            </a:endParaRPr>
          </a:p>
          <a:p>
            <a:r>
              <a:rPr lang="ru-RU" sz="1400" dirty="0">
                <a:latin typeface="Stolzl Book" panose="00000500000000000000" pitchFamily="50" charset="-52"/>
              </a:rPr>
              <a:t>Я всегда готов рассмотреть тот или иной кейс, а если он глубже, давай разберём после встречи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FA9AD-15EC-3F6B-E4EB-69E7512733B1}"/>
              </a:ext>
            </a:extLst>
          </p:cNvPr>
          <p:cNvSpPr txBox="1"/>
          <p:nvPr/>
        </p:nvSpPr>
        <p:spPr bwMode="auto">
          <a:xfrm>
            <a:off x="381886" y="4614491"/>
            <a:ext cx="5580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Stolzl Book"/>
              </a:rPr>
              <a:t>Хочешь поделиться мнением</a:t>
            </a:r>
            <a:r>
              <a:rPr lang="en-US" sz="2000" dirty="0">
                <a:latin typeface="Stolzl Book"/>
              </a:rPr>
              <a:t>? </a:t>
            </a:r>
            <a:endParaRPr lang="ru-RU" sz="2000" dirty="0">
              <a:latin typeface="Stolzl Book"/>
            </a:endParaRPr>
          </a:p>
          <a:p>
            <a:r>
              <a:rPr lang="ru-RU" sz="1400" dirty="0">
                <a:latin typeface="Stolzl Book" panose="00000500000000000000" pitchFamily="50" charset="-52"/>
              </a:rPr>
              <a:t>Круто! Обязательно скажи об этом, мне интересно послушать, что вы думаете о материале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602C519-D3DE-F357-B544-D2FDE78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F70CBB3-4CB9-95AB-DEDA-1F168A5EF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4775E-BA90-113D-AE39-EC1854974D2B}"/>
              </a:ext>
            </a:extLst>
          </p:cNvPr>
          <p:cNvSpPr txBox="1"/>
          <p:nvPr/>
        </p:nvSpPr>
        <p:spPr>
          <a:xfrm>
            <a:off x="2338400" y="2840463"/>
            <a:ext cx="6912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Что такое команда</a:t>
            </a:r>
            <a:r>
              <a:rPr lang="en-US" sz="4800" dirty="0">
                <a:latin typeface="Stolzl Bold" panose="00000800000000000000" pitchFamily="50" charset="-52"/>
              </a:rPr>
              <a:t>?</a:t>
            </a:r>
            <a:endParaRPr lang="ru-RU" sz="4800" dirty="0">
              <a:latin typeface="Stolzl Bold" panose="000008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65C55-4E8D-F8B2-4351-0F8F20AE2A5D}"/>
              </a:ext>
            </a:extLst>
          </p:cNvPr>
          <p:cNvSpPr txBox="1"/>
          <p:nvPr/>
        </p:nvSpPr>
        <p:spPr bwMode="auto">
          <a:xfrm>
            <a:off x="4334139" y="3563839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Medium" panose="00000600000000000000" pitchFamily="50" charset="-52"/>
              </a:rPr>
              <a:t>В рамках ЛСО</a:t>
            </a:r>
          </a:p>
        </p:txBody>
      </p:sp>
    </p:spTree>
    <p:extLst>
      <p:ext uri="{BB962C8B-B14F-4D97-AF65-F5344CB8AC3E}">
        <p14:creationId xmlns:p14="http://schemas.microsoft.com/office/powerpoint/2010/main" val="329967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C0A3-291E-442D-6C11-C52AFF87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B783AA49-EF7B-B685-7C6A-2E8BCCCA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F49B8BB3-53FE-2586-F74B-210BA32F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82724-D624-917D-EC46-5981BB53507A}"/>
              </a:ext>
            </a:extLst>
          </p:cNvPr>
          <p:cNvSpPr txBox="1"/>
          <p:nvPr/>
        </p:nvSpPr>
        <p:spPr bwMode="auto">
          <a:xfrm>
            <a:off x="3292152" y="293902"/>
            <a:ext cx="5607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latin typeface="Stolzl Medium" panose="00000600000000000000" pitchFamily="50" charset="-52"/>
              </a:rPr>
              <a:t>Чем </a:t>
            </a:r>
            <a:r>
              <a:rPr lang="ru-RU" sz="2800" b="1" dirty="0">
                <a:latin typeface="Stolzl Medium" panose="00000600000000000000" pitchFamily="50" charset="-52"/>
              </a:rPr>
              <a:t>команда</a:t>
            </a:r>
            <a:r>
              <a:rPr lang="ru-RU" sz="2800" dirty="0">
                <a:latin typeface="Stolzl Medium" panose="00000600000000000000" pitchFamily="50" charset="-52"/>
              </a:rPr>
              <a:t> отличается от просто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3BC5C-31D9-8C41-D61E-0E60C0A5F717}"/>
              </a:ext>
            </a:extLst>
          </p:cNvPr>
          <p:cNvSpPr txBox="1"/>
          <p:nvPr/>
        </p:nvSpPr>
        <p:spPr bwMode="auto">
          <a:xfrm>
            <a:off x="1597815" y="1310404"/>
            <a:ext cx="2263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Stolzl Medium" panose="00000600000000000000" pitchFamily="50" charset="-52"/>
              </a:rPr>
              <a:t>Команда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C905B-CA4C-75FF-7F2C-501E6681F674}"/>
              </a:ext>
            </a:extLst>
          </p:cNvPr>
          <p:cNvSpPr txBox="1"/>
          <p:nvPr/>
        </p:nvSpPr>
        <p:spPr bwMode="auto">
          <a:xfrm>
            <a:off x="8330411" y="1310404"/>
            <a:ext cx="2486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Stolzl Medium" panose="00000600000000000000" pitchFamily="50" charset="-52"/>
              </a:rPr>
              <a:t>Группа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5E8C96-770B-A38F-3856-6858896F4AAA}"/>
              </a:ext>
            </a:extLst>
          </p:cNvPr>
          <p:cNvCxnSpPr/>
          <p:nvPr/>
        </p:nvCxnSpPr>
        <p:spPr bwMode="auto">
          <a:xfrm>
            <a:off x="6096000" y="1607938"/>
            <a:ext cx="0" cy="4152900"/>
          </a:xfrm>
          <a:prstGeom prst="line">
            <a:avLst/>
          </a:prstGeom>
          <a:ln w="57150">
            <a:solidFill>
              <a:srgbClr val="0C08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7FDE79C-499C-72CB-D0D9-C11AB6E4EC9E}"/>
              </a:ext>
            </a:extLst>
          </p:cNvPr>
          <p:cNvSpPr/>
          <p:nvPr/>
        </p:nvSpPr>
        <p:spPr bwMode="auto">
          <a:xfrm>
            <a:off x="545774" y="2243193"/>
            <a:ext cx="373158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взаимная ответственность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A943D0-72B3-3296-3813-3BD7368FB2D4}"/>
              </a:ext>
            </a:extLst>
          </p:cNvPr>
          <p:cNvSpPr/>
          <p:nvPr/>
        </p:nvSpPr>
        <p:spPr bwMode="auto">
          <a:xfrm>
            <a:off x="545774" y="3962189"/>
            <a:ext cx="373158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коллективные результаты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C0C50FC-0431-A197-B122-4493608D804A}"/>
              </a:ext>
            </a:extLst>
          </p:cNvPr>
          <p:cNvSpPr/>
          <p:nvPr/>
        </p:nvSpPr>
        <p:spPr bwMode="auto">
          <a:xfrm>
            <a:off x="2411566" y="3099157"/>
            <a:ext cx="326350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общая цель - ценность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82A89E3-87BB-5D71-1C22-D3E281677366}"/>
              </a:ext>
            </a:extLst>
          </p:cNvPr>
          <p:cNvSpPr/>
          <p:nvPr/>
        </p:nvSpPr>
        <p:spPr bwMode="auto">
          <a:xfrm>
            <a:off x="1759339" y="4950305"/>
            <a:ext cx="306562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совместные решения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E30CBF6-9C4D-542C-33E5-1402C35440BC}"/>
              </a:ext>
            </a:extLst>
          </p:cNvPr>
          <p:cNvSpPr/>
          <p:nvPr/>
        </p:nvSpPr>
        <p:spPr bwMode="auto">
          <a:xfrm>
            <a:off x="7118513" y="2231389"/>
            <a:ext cx="296307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каждый сам за себя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80E06EA-1F9A-FCE2-C86D-65451F1F97B5}"/>
              </a:ext>
            </a:extLst>
          </p:cNvPr>
          <p:cNvSpPr/>
          <p:nvPr/>
        </p:nvSpPr>
        <p:spPr bwMode="auto">
          <a:xfrm>
            <a:off x="8330411" y="3116126"/>
            <a:ext cx="326350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общая цель - задача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4E873E6-6E18-55D9-856A-7BE440BD48D6}"/>
              </a:ext>
            </a:extLst>
          </p:cNvPr>
          <p:cNvSpPr/>
          <p:nvPr/>
        </p:nvSpPr>
        <p:spPr bwMode="auto">
          <a:xfrm>
            <a:off x="7059374" y="4950305"/>
            <a:ext cx="3792546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самостоятельные решения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7E59FA8-E850-418F-B85F-1617FFA40B3F}"/>
              </a:ext>
            </a:extLst>
          </p:cNvPr>
          <p:cNvSpPr/>
          <p:nvPr/>
        </p:nvSpPr>
        <p:spPr bwMode="auto">
          <a:xfrm>
            <a:off x="6511768" y="3962189"/>
            <a:ext cx="4106472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индивидуальные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3322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A5AE1-4DE5-D3E5-EFB1-10CA1256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58" y="90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Составляющие команды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A3BB0F0-DDE6-9FB5-61E7-182BE52D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93A986C-9554-06B9-75C7-A9C06078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1486036-6FC3-7960-3EE0-818B10941CB5}"/>
              </a:ext>
            </a:extLst>
          </p:cNvPr>
          <p:cNvSpPr/>
          <p:nvPr/>
        </p:nvSpPr>
        <p:spPr bwMode="auto">
          <a:xfrm>
            <a:off x="1392824" y="2801418"/>
            <a:ext cx="373158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взаимная ответственность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C45D6A6-2C73-53EF-BED9-E8A802B4279B}"/>
              </a:ext>
            </a:extLst>
          </p:cNvPr>
          <p:cNvSpPr/>
          <p:nvPr/>
        </p:nvSpPr>
        <p:spPr bwMode="auto">
          <a:xfrm>
            <a:off x="901101" y="3834286"/>
            <a:ext cx="373158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коллективные результаты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D0052-6E9A-D413-2D9C-D9A550B66CBF}"/>
              </a:ext>
            </a:extLst>
          </p:cNvPr>
          <p:cNvSpPr/>
          <p:nvPr/>
        </p:nvSpPr>
        <p:spPr bwMode="auto">
          <a:xfrm>
            <a:off x="4632685" y="4867153"/>
            <a:ext cx="3263504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общая цель - ценность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75C0AA1-5110-9F14-3D09-0E6CA094D073}"/>
              </a:ext>
            </a:extLst>
          </p:cNvPr>
          <p:cNvSpPr/>
          <p:nvPr/>
        </p:nvSpPr>
        <p:spPr bwMode="auto">
          <a:xfrm>
            <a:off x="7200576" y="2801418"/>
            <a:ext cx="306562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совместные решения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2872C63-4CEB-62C1-F3BC-5B7424CDB3F1}"/>
              </a:ext>
            </a:extLst>
          </p:cNvPr>
          <p:cNvSpPr/>
          <p:nvPr/>
        </p:nvSpPr>
        <p:spPr bwMode="auto">
          <a:xfrm>
            <a:off x="5406024" y="2801418"/>
            <a:ext cx="1533256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синергия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102572D-3826-3ED7-955E-D9BC824C7BE3}"/>
              </a:ext>
            </a:extLst>
          </p:cNvPr>
          <p:cNvSpPr/>
          <p:nvPr/>
        </p:nvSpPr>
        <p:spPr bwMode="auto">
          <a:xfrm>
            <a:off x="8754286" y="3834286"/>
            <a:ext cx="1927215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четкие роли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757A398-E759-31E8-EBA5-CABA9A1873F2}"/>
              </a:ext>
            </a:extLst>
          </p:cNvPr>
          <p:cNvSpPr/>
          <p:nvPr/>
        </p:nvSpPr>
        <p:spPr bwMode="auto">
          <a:xfrm>
            <a:off x="4863779" y="3834286"/>
            <a:ext cx="365941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доверие и взаимопомощь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6DD02FA-5367-2401-A503-4FC2EB6DA03B}"/>
              </a:ext>
            </a:extLst>
          </p:cNvPr>
          <p:cNvSpPr/>
          <p:nvPr/>
        </p:nvSpPr>
        <p:spPr bwMode="auto">
          <a:xfrm>
            <a:off x="1392825" y="4867153"/>
            <a:ext cx="3041632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иерархия / структура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3015ED5-D284-13FA-9301-36ACB8223958}"/>
              </a:ext>
            </a:extLst>
          </p:cNvPr>
          <p:cNvSpPr/>
          <p:nvPr/>
        </p:nvSpPr>
        <p:spPr bwMode="auto">
          <a:xfrm>
            <a:off x="8094418" y="4867154"/>
            <a:ext cx="2171783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коммуникация</a:t>
            </a:r>
          </a:p>
        </p:txBody>
      </p:sp>
    </p:spTree>
    <p:extLst>
      <p:ext uri="{BB962C8B-B14F-4D97-AF65-F5344CB8AC3E}">
        <p14:creationId xmlns:p14="http://schemas.microsoft.com/office/powerpoint/2010/main" val="427069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5A0861-FE22-4F42-CDAB-2BEB2981EE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FEEE-259F-F2B1-631F-231BB8D82843}"/>
              </a:ext>
            </a:extLst>
          </p:cNvPr>
          <p:cNvSpPr txBox="1"/>
          <p:nvPr/>
        </p:nvSpPr>
        <p:spPr bwMode="auto">
          <a:xfrm>
            <a:off x="569907" y="551282"/>
            <a:ext cx="76114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Stolzl Medium"/>
              </a:rPr>
              <a:t>Какие роли бывают в команде?</a:t>
            </a:r>
          </a:p>
          <a:p>
            <a:pPr>
              <a:defRPr/>
            </a:pPr>
            <a:r>
              <a:rPr lang="ru-RU" sz="2000" dirty="0">
                <a:latin typeface="Stolzl Book" panose="00000500000000000000" pitchFamily="50" charset="-52"/>
              </a:rPr>
              <a:t>«На примере животных»</a:t>
            </a:r>
          </a:p>
        </p:txBody>
      </p:sp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62C81A-5097-6A91-2184-20FDE1A3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072" y="3842633"/>
            <a:ext cx="12230072" cy="379641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EC9FDE-F311-9A4B-C2FA-099694AA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644" y="2315225"/>
            <a:ext cx="549978" cy="333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7B0A0-B7E7-3139-805B-8F2180E5F30F}"/>
              </a:ext>
            </a:extLst>
          </p:cNvPr>
          <p:cNvSpPr txBox="1"/>
          <p:nvPr/>
        </p:nvSpPr>
        <p:spPr bwMode="auto">
          <a:xfrm>
            <a:off x="888059" y="2281830"/>
            <a:ext cx="305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Сова </a:t>
            </a:r>
            <a:r>
              <a:rPr lang="ru-RU" sz="2000" dirty="0">
                <a:latin typeface="Stolzl Book" panose="00000500000000000000" pitchFamily="50" charset="-52"/>
              </a:rPr>
              <a:t>(Стратег)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A9460-4689-BBF8-D7F4-5946798E8DF5}"/>
              </a:ext>
            </a:extLst>
          </p:cNvPr>
          <p:cNvSpPr txBox="1"/>
          <p:nvPr/>
        </p:nvSpPr>
        <p:spPr bwMode="auto">
          <a:xfrm>
            <a:off x="888059" y="2743910"/>
            <a:ext cx="2667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 Мудрость, спокойствие дальновидность, видит все возможные пути.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Может показаться отстраненной и тихой.</a:t>
            </a:r>
          </a:p>
        </p:txBody>
      </p:sp>
      <p:pic>
        <p:nvPicPr>
          <p:cNvPr id="3" name="Рисунок 2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05CF9-CC28-1D4F-2157-94709C82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72421" y="2281830"/>
            <a:ext cx="549978" cy="333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EC710A-C8A6-DB1C-2770-2C47758E2F5E}"/>
              </a:ext>
            </a:extLst>
          </p:cNvPr>
          <p:cNvSpPr txBox="1"/>
          <p:nvPr/>
        </p:nvSpPr>
        <p:spPr bwMode="auto">
          <a:xfrm>
            <a:off x="4481835" y="2248435"/>
            <a:ext cx="3276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Дельфин </a:t>
            </a:r>
            <a:r>
              <a:rPr lang="ru-RU" sz="2000" dirty="0">
                <a:latin typeface="Stolzl Book" panose="00000500000000000000" pitchFamily="50" charset="-52"/>
              </a:rPr>
              <a:t>(Мотиватор)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0F3AA-0214-7821-24B7-BEDC3545FF40}"/>
              </a:ext>
            </a:extLst>
          </p:cNvPr>
          <p:cNvSpPr txBox="1"/>
          <p:nvPr/>
        </p:nvSpPr>
        <p:spPr bwMode="auto">
          <a:xfrm>
            <a:off x="4481836" y="2710515"/>
            <a:ext cx="3276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Душа команды, позитив, заряжает энергией и оптимизмом, поддержка.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Сильная растрепанность и отсутствие концентрации.</a:t>
            </a:r>
          </a:p>
        </p:txBody>
      </p:sp>
      <p:pic>
        <p:nvPicPr>
          <p:cNvPr id="17" name="Рисунок 16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2355F-3BCF-5B1B-E364-0D00C3660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08541" y="2291515"/>
            <a:ext cx="549978" cy="333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3DD3C1-8A06-5FAB-0E77-FAA2A72AB90D}"/>
              </a:ext>
            </a:extLst>
          </p:cNvPr>
          <p:cNvSpPr txBox="1"/>
          <p:nvPr/>
        </p:nvSpPr>
        <p:spPr bwMode="auto">
          <a:xfrm>
            <a:off x="8517955" y="2258120"/>
            <a:ext cx="317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Бобер </a:t>
            </a:r>
            <a:r>
              <a:rPr lang="ru-RU" sz="2000" dirty="0">
                <a:latin typeface="Stolzl Book" panose="00000500000000000000" pitchFamily="50" charset="-52"/>
              </a:rPr>
              <a:t>(Исполнитель)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55CF4-5002-7847-8AD5-83337B6E8039}"/>
              </a:ext>
            </a:extLst>
          </p:cNvPr>
          <p:cNvSpPr txBox="1"/>
          <p:nvPr/>
        </p:nvSpPr>
        <p:spPr bwMode="auto">
          <a:xfrm>
            <a:off x="8517955" y="2720200"/>
            <a:ext cx="29083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 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Сильный, надежный, трудолюбивый и упорный. Всегда можно положиться. 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Не самый быстрый и гибкий.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Раздражительность.</a:t>
            </a:r>
          </a:p>
        </p:txBody>
      </p:sp>
      <p:pic>
        <p:nvPicPr>
          <p:cNvPr id="20" name="Рисунок 19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C267A4-05B9-E086-0294-5ED5A417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5661" y="2317567"/>
            <a:ext cx="549978" cy="333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A06E06-12CB-7850-582C-69D4388080EC}"/>
              </a:ext>
            </a:extLst>
          </p:cNvPr>
          <p:cNvSpPr txBox="1"/>
          <p:nvPr/>
        </p:nvSpPr>
        <p:spPr bwMode="auto">
          <a:xfrm>
            <a:off x="875076" y="2284172"/>
            <a:ext cx="305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Обезьяна </a:t>
            </a:r>
            <a:r>
              <a:rPr lang="ru-RU" sz="2000" dirty="0">
                <a:latin typeface="Stolzl Book" panose="00000500000000000000" pitchFamily="50" charset="-52"/>
              </a:rPr>
              <a:t>(Креатор)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8CE21-99DB-DEF5-6E4E-E39245F43084}"/>
              </a:ext>
            </a:extLst>
          </p:cNvPr>
          <p:cNvSpPr txBox="1"/>
          <p:nvPr/>
        </p:nvSpPr>
        <p:spPr bwMode="auto">
          <a:xfrm>
            <a:off x="875076" y="2746252"/>
            <a:ext cx="2667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Креативность, гибкость, энергия, способность нестандартно мыслить.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Быстро теряет интерес.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Прыгает с идеи на идею.</a:t>
            </a:r>
          </a:p>
        </p:txBody>
      </p:sp>
      <p:pic>
        <p:nvPicPr>
          <p:cNvPr id="23" name="Рисунок 22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0D3497B-D475-A385-86BA-A73B0043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59438" y="2284172"/>
            <a:ext cx="549978" cy="333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59241B-A4CE-4698-E4C9-FE89FFE1BB3F}"/>
              </a:ext>
            </a:extLst>
          </p:cNvPr>
          <p:cNvSpPr txBox="1"/>
          <p:nvPr/>
        </p:nvSpPr>
        <p:spPr bwMode="auto">
          <a:xfrm>
            <a:off x="4468852" y="2250777"/>
            <a:ext cx="3276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Дикобраз </a:t>
            </a:r>
            <a:r>
              <a:rPr lang="ru-RU" sz="2000" dirty="0">
                <a:latin typeface="Stolzl Book" panose="00000500000000000000" pitchFamily="50" charset="-52"/>
              </a:rPr>
              <a:t>(Критик)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A3E7E-A974-5B7A-28FD-2E9D05DE900B}"/>
              </a:ext>
            </a:extLst>
          </p:cNvPr>
          <p:cNvSpPr txBox="1"/>
          <p:nvPr/>
        </p:nvSpPr>
        <p:spPr bwMode="auto">
          <a:xfrm>
            <a:off x="4468853" y="2712857"/>
            <a:ext cx="3276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Острый ум, внимание к деталям, прямолинейность, защита от рисков.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Может отталкивать критикой.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Иногда пессимистичен.</a:t>
            </a:r>
          </a:p>
        </p:txBody>
      </p:sp>
      <p:pic>
        <p:nvPicPr>
          <p:cNvPr id="26" name="Рисунок 25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A78A6AE-DE73-3DA8-C21C-F54C3564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5558" y="2293857"/>
            <a:ext cx="549978" cy="3333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ABCC58-2B08-A0C6-EDB2-C03FAB078BCF}"/>
              </a:ext>
            </a:extLst>
          </p:cNvPr>
          <p:cNvSpPr txBox="1"/>
          <p:nvPr/>
        </p:nvSpPr>
        <p:spPr bwMode="auto">
          <a:xfrm>
            <a:off x="8504972" y="2260462"/>
            <a:ext cx="317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Лидер </a:t>
            </a:r>
            <a:r>
              <a:rPr lang="ru-RU" sz="2000" dirty="0">
                <a:latin typeface="Stolzl Book" panose="00000500000000000000" pitchFamily="50" charset="-52"/>
              </a:rPr>
              <a:t>(Волк)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8A6052-3A4F-DE1A-47BD-18185A4F4312}"/>
              </a:ext>
            </a:extLst>
          </p:cNvPr>
          <p:cNvSpPr txBox="1"/>
          <p:nvPr/>
        </p:nvSpPr>
        <p:spPr bwMode="auto">
          <a:xfrm>
            <a:off x="8504971" y="2722542"/>
            <a:ext cx="3276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Сильные стороны: 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Ответственность, сильный дух, уважение, решительность, ум.</a:t>
            </a:r>
          </a:p>
          <a:p>
            <a:pPr>
              <a:defRPr/>
            </a:pPr>
            <a:endParaRPr lang="ru-RU" sz="1400" dirty="0">
              <a:latin typeface="Stolzl Book" panose="00000500000000000000" pitchFamily="50" charset="-52"/>
            </a:endParaRP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Слабые стороны: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Часто одинок в принятии финальных решениях.</a:t>
            </a:r>
          </a:p>
          <a:p>
            <a:pPr>
              <a:defRPr/>
            </a:pPr>
            <a:r>
              <a:rPr lang="ru-RU" sz="1400" dirty="0">
                <a:latin typeface="Stolzl Book" panose="00000500000000000000" pitchFamily="50" charset="-52"/>
              </a:rPr>
              <a:t>Большой груз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53953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2" grpId="0"/>
      <p:bldP spid="12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DDDC6A6-E877-919D-1925-0721CF003AA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7ED3F7-4946-AC6E-0614-214B8DBBF191}"/>
              </a:ext>
            </a:extLst>
          </p:cNvPr>
          <p:cNvSpPr txBox="1"/>
          <p:nvPr/>
        </p:nvSpPr>
        <p:spPr bwMode="auto">
          <a:xfrm>
            <a:off x="2271259" y="1614983"/>
            <a:ext cx="76114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>
                <a:latin typeface="Stolzl Medium"/>
              </a:rPr>
              <a:t>Успешная команда</a:t>
            </a:r>
          </a:p>
          <a:p>
            <a:pPr algn="ctr">
              <a:defRPr/>
            </a:pPr>
            <a:r>
              <a:rPr lang="ru-RU" sz="4400" dirty="0">
                <a:latin typeface="Stolzl Medium"/>
              </a:rPr>
              <a:t>=</a:t>
            </a:r>
          </a:p>
          <a:p>
            <a:pPr algn="ctr">
              <a:defRPr/>
            </a:pPr>
            <a:r>
              <a:rPr lang="ru-RU" sz="4400" dirty="0">
                <a:latin typeface="Stolzl Medium"/>
              </a:rPr>
              <a:t>Сбалансированный «зоопарк»</a:t>
            </a:r>
          </a:p>
        </p:txBody>
      </p:sp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B641571-A10C-47AE-09A3-1C236320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072" y="3842633"/>
            <a:ext cx="12230072" cy="37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8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3B795-FB49-750F-CC40-C872F15E7933}"/>
              </a:ext>
            </a:extLst>
          </p:cNvPr>
          <p:cNvSpPr txBox="1"/>
          <p:nvPr/>
        </p:nvSpPr>
        <p:spPr bwMode="auto">
          <a:xfrm>
            <a:off x="432292" y="433568"/>
            <a:ext cx="7301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Stolzl Medium"/>
              </a:rPr>
              <a:t>Как найти и отличить </a:t>
            </a:r>
          </a:p>
          <a:p>
            <a:pPr>
              <a:defRPr/>
            </a:pPr>
            <a:r>
              <a:rPr lang="ru-RU" sz="3200" dirty="0">
                <a:latin typeface="Stolzl Medium"/>
              </a:rPr>
              <a:t>команду в обычной жизни?</a:t>
            </a:r>
          </a:p>
        </p:txBody>
      </p:sp>
      <p:pic>
        <p:nvPicPr>
          <p:cNvPr id="5" name="Рисунок 4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C497299-B0C1-71CA-A4D9-5CA4C748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5554" y="3462395"/>
            <a:ext cx="549978" cy="333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B8385-6473-E9F8-BFB6-1AAD8B506DEA}"/>
              </a:ext>
            </a:extLst>
          </p:cNvPr>
          <p:cNvSpPr txBox="1"/>
          <p:nvPr/>
        </p:nvSpPr>
        <p:spPr bwMode="auto">
          <a:xfrm>
            <a:off x="404968" y="3429000"/>
            <a:ext cx="625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Пассажиры самолета </a:t>
            </a:r>
            <a:r>
              <a:rPr lang="en-US" sz="2000" dirty="0">
                <a:latin typeface="Stolzl Medium"/>
              </a:rPr>
              <a:t>VS </a:t>
            </a:r>
            <a:r>
              <a:rPr lang="ru-RU" sz="2000" dirty="0">
                <a:latin typeface="Stolzl Medium"/>
              </a:rPr>
              <a:t>Экипаж самолета</a:t>
            </a:r>
          </a:p>
        </p:txBody>
      </p:sp>
      <p:pic>
        <p:nvPicPr>
          <p:cNvPr id="11" name="Рисунок 10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8D8C17-4F1B-784A-C3C4-314B3728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453" y="5334142"/>
            <a:ext cx="549978" cy="333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1C297-DD2B-4D34-D878-D2A4D285430D}"/>
              </a:ext>
            </a:extLst>
          </p:cNvPr>
          <p:cNvSpPr txBox="1"/>
          <p:nvPr/>
        </p:nvSpPr>
        <p:spPr bwMode="auto">
          <a:xfrm>
            <a:off x="404968" y="5305750"/>
            <a:ext cx="511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Слушатели </a:t>
            </a:r>
            <a:r>
              <a:rPr lang="en-US" sz="2000" dirty="0">
                <a:latin typeface="Stolzl Medium"/>
              </a:rPr>
              <a:t>VS </a:t>
            </a:r>
            <a:r>
              <a:rPr lang="ru-RU" sz="2000" dirty="0">
                <a:latin typeface="Stolzl Medium"/>
              </a:rPr>
              <a:t>Музыкальная группа</a:t>
            </a:r>
          </a:p>
        </p:txBody>
      </p:sp>
      <p:pic>
        <p:nvPicPr>
          <p:cNvPr id="13" name="Рисунок 12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4E0276-1B4D-4541-88AF-757BF3A2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8122" y="4400770"/>
            <a:ext cx="549978" cy="333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164905-CC94-51F6-DBA0-49C74BE7C1A4}"/>
              </a:ext>
            </a:extLst>
          </p:cNvPr>
          <p:cNvSpPr txBox="1"/>
          <p:nvPr/>
        </p:nvSpPr>
        <p:spPr bwMode="auto">
          <a:xfrm>
            <a:off x="432292" y="4368228"/>
            <a:ext cx="705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Бойцы отряда </a:t>
            </a:r>
            <a:r>
              <a:rPr lang="en-US" sz="2000" dirty="0">
                <a:latin typeface="Stolzl Medium"/>
              </a:rPr>
              <a:t>VS</a:t>
            </a:r>
            <a:r>
              <a:rPr lang="ru-RU" sz="2000" dirty="0">
                <a:latin typeface="Stolzl Medium"/>
              </a:rPr>
              <a:t> Бойцы отряда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EFC097-78B4-4377-0694-1BFA3E6583BC}"/>
              </a:ext>
            </a:extLst>
          </p:cNvPr>
          <p:cNvSpPr txBox="1"/>
          <p:nvPr/>
        </p:nvSpPr>
        <p:spPr>
          <a:xfrm>
            <a:off x="432292" y="1792230"/>
            <a:ext cx="5750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 panose="00000500000000000000" pitchFamily="50" charset="-52"/>
              </a:rPr>
              <a:t>Внешние отличия — это то, что можно </a:t>
            </a:r>
            <a:r>
              <a:rPr lang="ru-RU" b="1" dirty="0">
                <a:latin typeface="Stolzl Book" panose="00000500000000000000" pitchFamily="50" charset="-52"/>
              </a:rPr>
              <a:t>увидеть и услышать</a:t>
            </a:r>
            <a:r>
              <a:rPr lang="ru-RU" dirty="0">
                <a:latin typeface="Stolzl Book" panose="00000500000000000000" pitchFamily="50" charset="-52"/>
              </a:rPr>
              <a:t> даже без глубокого погружения в взаимоотношения.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63B7C67-F26A-22C9-9242-0B09E82B1C1C}"/>
              </a:ext>
            </a:extLst>
          </p:cNvPr>
          <p:cNvSpPr/>
          <p:nvPr/>
        </p:nvSpPr>
        <p:spPr bwMode="auto">
          <a:xfrm rot="1953888">
            <a:off x="7751557" y="-308075"/>
            <a:ext cx="3986605" cy="7316027"/>
          </a:xfrm>
          <a:prstGeom prst="ellipse">
            <a:avLst/>
          </a:prstGeom>
          <a:noFill/>
          <a:ln>
            <a:solidFill>
              <a:srgbClr val="0703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n>
                <a:solidFill>
                  <a:srgbClr val="0703FF"/>
                </a:solidFill>
              </a:ln>
            </a:endParaRPr>
          </a:p>
        </p:txBody>
      </p:sp>
      <p:pic>
        <p:nvPicPr>
          <p:cNvPr id="20" name="Рисунок 19" descr="Изображение выглядит как Человеческое лицо, одежда, человек, женщ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3C4608-ECEC-334F-2742-0E3D52AA8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263" y="433568"/>
            <a:ext cx="6250873" cy="59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1057</Words>
  <Application>Microsoft Office PowerPoint</Application>
  <PresentationFormat>Широкоэкранный</PresentationFormat>
  <Paragraphs>208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Stolzl</vt:lpstr>
      <vt:lpstr>Stolzl Bold</vt:lpstr>
      <vt:lpstr>Stolzl Book</vt:lpstr>
      <vt:lpstr>Stolzl Medium</vt:lpstr>
      <vt:lpstr>Тема Office</vt:lpstr>
      <vt:lpstr> </vt:lpstr>
      <vt:lpstr> </vt:lpstr>
      <vt:lpstr> </vt:lpstr>
      <vt:lpstr> </vt:lpstr>
      <vt:lpstr>Презентация PowerPoint</vt:lpstr>
      <vt:lpstr>Составляющие команды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1. Контролируемое преодоление</vt:lpstr>
      <vt:lpstr>1. Контролируемое преодоление</vt:lpstr>
      <vt:lpstr>2. Снятие эмоциональной тяжести</vt:lpstr>
      <vt:lpstr>2. Снятие эмоциональной тяжести</vt:lpstr>
      <vt:lpstr>3. Рефлексия и обратная связь</vt:lpstr>
      <vt:lpstr>3. Рефлексия и обратная связь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Константин Кочетов</dc:creator>
  <cp:lastModifiedBy>Теран Сахаров</cp:lastModifiedBy>
  <cp:revision>14</cp:revision>
  <dcterms:created xsi:type="dcterms:W3CDTF">2025-11-09T10:35:17Z</dcterms:created>
  <dcterms:modified xsi:type="dcterms:W3CDTF">2025-11-22T08:53:46Z</dcterms:modified>
</cp:coreProperties>
</file>